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726" r:id="rId2"/>
    <p:sldMasterId id="2147483739" r:id="rId3"/>
  </p:sldMasterIdLst>
  <p:notesMasterIdLst>
    <p:notesMasterId r:id="rId42"/>
  </p:notesMasterIdLst>
  <p:handoutMasterIdLst>
    <p:handoutMasterId r:id="rId43"/>
  </p:handoutMasterIdLst>
  <p:sldIdLst>
    <p:sldId id="288" r:id="rId4"/>
    <p:sldId id="355" r:id="rId5"/>
    <p:sldId id="927" r:id="rId6"/>
    <p:sldId id="962" r:id="rId7"/>
    <p:sldId id="963" r:id="rId8"/>
    <p:sldId id="964" r:id="rId9"/>
    <p:sldId id="958" r:id="rId10"/>
    <p:sldId id="968" r:id="rId11"/>
    <p:sldId id="955" r:id="rId12"/>
    <p:sldId id="961" r:id="rId13"/>
    <p:sldId id="361" r:id="rId14"/>
    <p:sldId id="394" r:id="rId15"/>
    <p:sldId id="905" r:id="rId16"/>
    <p:sldId id="884" r:id="rId17"/>
    <p:sldId id="930" r:id="rId18"/>
    <p:sldId id="931" r:id="rId19"/>
    <p:sldId id="932" r:id="rId20"/>
    <p:sldId id="933" r:id="rId21"/>
    <p:sldId id="909" r:id="rId22"/>
    <p:sldId id="258" r:id="rId23"/>
    <p:sldId id="907" r:id="rId24"/>
    <p:sldId id="966" r:id="rId25"/>
    <p:sldId id="965" r:id="rId26"/>
    <p:sldId id="908" r:id="rId27"/>
    <p:sldId id="967" r:id="rId28"/>
    <p:sldId id="910" r:id="rId29"/>
    <p:sldId id="353" r:id="rId30"/>
    <p:sldId id="957" r:id="rId31"/>
    <p:sldId id="897" r:id="rId32"/>
    <p:sldId id="969" r:id="rId33"/>
    <p:sldId id="971" r:id="rId34"/>
    <p:sldId id="972" r:id="rId35"/>
    <p:sldId id="975" r:id="rId36"/>
    <p:sldId id="976" r:id="rId37"/>
    <p:sldId id="977" r:id="rId38"/>
    <p:sldId id="959" r:id="rId39"/>
    <p:sldId id="960" r:id="rId40"/>
    <p:sldId id="890" r:id="rId41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TRID CUERVO" initials="AC" lastIdx="5" clrIdx="0">
    <p:extLst>
      <p:ext uri="{19B8F6BF-5375-455C-9EA6-DF929625EA0E}">
        <p15:presenceInfo xmlns:p15="http://schemas.microsoft.com/office/powerpoint/2012/main" userId="ASTRID CUER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9434"/>
    <a:srgbClr val="0FADB5"/>
    <a:srgbClr val="41E7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0" autoAdjust="0"/>
    <p:restoredTop sz="86212" autoAdjust="0"/>
  </p:normalViewPr>
  <p:slideViewPr>
    <p:cSldViewPr snapToGrid="0" showGuides="1">
      <p:cViewPr>
        <p:scale>
          <a:sx n="66" d="100"/>
          <a:sy n="66" d="100"/>
        </p:scale>
        <p:origin x="1254" y="366"/>
      </p:cViewPr>
      <p:guideLst>
        <p:guide orient="horz" pos="2160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62D2F7-96AB-4FCF-9037-AD875E320ABA}" type="datetimeFigureOut">
              <a:rPr lang="es-CO" smtClean="0"/>
              <a:t>12/05/2021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4732C-9BAB-4AD1-A877-F8D163CE7E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23490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5F643-9B31-47FC-B744-4E7152B0B947}" type="datetimeFigureOut">
              <a:rPr lang="en-US" smtClean="0"/>
              <a:t>5/12/2021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4D9359-FE15-4FA2-B61E-3BC3AACF44C1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64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19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240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4D9359-FE15-4FA2-B61E-3BC3AACF44C1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363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9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414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90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162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043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43229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25586" y="-97599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38303" y="4043680"/>
            <a:ext cx="4114800" cy="365125"/>
          </a:xfrm>
        </p:spPr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1503" y="4405630"/>
            <a:ext cx="2743200" cy="365125"/>
          </a:xfrm>
        </p:spPr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28811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072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078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4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904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51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378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658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0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9495578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895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7951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2278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4581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6602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2611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027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4154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412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899263" y="4109538"/>
            <a:ext cx="4114800" cy="365125"/>
          </a:xfrm>
        </p:spPr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05800" y="5407116"/>
            <a:ext cx="2743200" cy="365125"/>
          </a:xfrm>
        </p:spPr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405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706609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8229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4343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8686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25586" y="-97599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38303" y="4043680"/>
            <a:ext cx="4114800" cy="365125"/>
          </a:xfrm>
        </p:spPr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1503" y="4405630"/>
            <a:ext cx="2743200" cy="365125"/>
          </a:xfrm>
        </p:spPr>
        <p:txBody>
          <a:bodyPr/>
          <a:lstStyle/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789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573464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710906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74602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899263" y="4109538"/>
            <a:ext cx="4114800" cy="365125"/>
          </a:xfrm>
        </p:spPr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05800" y="5407116"/>
            <a:ext cx="2743200" cy="365125"/>
          </a:xfrm>
        </p:spPr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4473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13009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85828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9100E-C3AA-48A2-A723-D4982EF1D52A}" type="datetimeFigureOut">
              <a:rPr lang="es-ES_tradnl" smtClean="0"/>
              <a:t>12/05/2021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428" y="6114613"/>
            <a:ext cx="1181899" cy="46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2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06AB6-09CB-4A2F-8D56-3F0AA1AE5903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0C513-C914-4DDC-8A54-7A837D5405FC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382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9100E-C3AA-48A2-A723-D4982EF1D52A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12/05/2021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3FACC-7B34-4CB2-AA27-F73774CCCE79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428" y="6114613"/>
            <a:ext cx="1181899" cy="46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0179" y="2466475"/>
            <a:ext cx="10555705" cy="3958388"/>
          </a:xfrm>
          <a:noFill/>
        </p:spPr>
        <p:txBody>
          <a:bodyPr>
            <a:normAutofit fontScale="90000"/>
          </a:bodyPr>
          <a:lstStyle/>
          <a:p>
            <a:r>
              <a:rPr lang="es-ES_tradnl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PROYECTO HIDROELÉCTRICO COCORNÁ 3</a:t>
            </a:r>
            <a:r>
              <a:rPr lang="es-ES_tradn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es-ES_tradn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s-ES_tradnl" sz="49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es-ES_tradnl" sz="49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s-CO" sz="4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Socialización </a:t>
            </a:r>
            <a:r>
              <a:rPr lang="es-CO" sz="4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del estudio de impacto ambiental -Concejo </a:t>
            </a:r>
            <a:r>
              <a:rPr lang="es-CO" sz="4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M</a:t>
            </a:r>
            <a:r>
              <a:rPr lang="es-CO" sz="4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unicipal </a:t>
            </a:r>
            <a:r>
              <a:rPr lang="es-CO" sz="4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de </a:t>
            </a:r>
            <a:r>
              <a:rPr lang="es-CO" sz="4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Cocorná </a:t>
            </a:r>
            <a:br>
              <a:rPr lang="es-CO" sz="4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</a:br>
            <a:r>
              <a:rPr lang="es-CO" sz="4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(Reunión virtual)</a:t>
            </a:r>
            <a:r>
              <a:rPr lang="es-CO" sz="4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/>
            </a:r>
            <a:br>
              <a:rPr lang="es-CO" sz="44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</a:br>
            <a:r>
              <a:rPr lang="es-CO" sz="36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/>
            </a:r>
            <a:br>
              <a:rPr lang="es-CO" sz="36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</a:br>
            <a:r>
              <a:rPr lang="es-CO" sz="27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12 </a:t>
            </a:r>
            <a:r>
              <a:rPr lang="es-CO" sz="27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de mayo de 2021</a:t>
            </a:r>
            <a:endParaRPr lang="es-ES_tradnl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021" y="322533"/>
            <a:ext cx="2081235" cy="81381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62" y="40281"/>
            <a:ext cx="2040133" cy="145289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/>
          <a:srcRect l="6754" t="25882" r="78543" b="37160"/>
          <a:stretch/>
        </p:blipFill>
        <p:spPr>
          <a:xfrm>
            <a:off x="8357657" y="0"/>
            <a:ext cx="1246170" cy="166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47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FC094B18-1D11-44C6-ACA2-3BDC7BD3D9F1}"/>
              </a:ext>
            </a:extLst>
          </p:cNvPr>
          <p:cNvSpPr/>
          <p:nvPr/>
        </p:nvSpPr>
        <p:spPr>
          <a:xfrm>
            <a:off x="3025999" y="95551"/>
            <a:ext cx="6140001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546321"/>
              </a:buClr>
              <a:buSzPct val="95000"/>
            </a:pPr>
            <a:r>
              <a:rPr lang="es-CO" sz="3200" b="1" dirty="0">
                <a:solidFill>
                  <a:srgbClr val="0070C0"/>
                </a:solidFill>
              </a:rPr>
              <a:t>Parámetros básicos del Proyecto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xmlns="" id="{E2B29EBD-5349-4FF6-9DA7-A73B9B3E8477}"/>
              </a:ext>
            </a:extLst>
          </p:cNvPr>
          <p:cNvSpPr txBox="1">
            <a:spLocks/>
          </p:cNvSpPr>
          <p:nvPr/>
        </p:nvSpPr>
        <p:spPr>
          <a:xfrm>
            <a:off x="375584" y="1288601"/>
            <a:ext cx="3464413" cy="43614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300"/>
              </a:spcBef>
              <a:buNone/>
            </a:pPr>
            <a:endParaRPr lang="es-CO" sz="2000" b="1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Caudal medio del río Cocorná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dirty="0"/>
              <a:t>11,5 m</a:t>
            </a:r>
            <a:r>
              <a:rPr lang="es-CO" sz="2000" baseline="30000" dirty="0"/>
              <a:t>3</a:t>
            </a:r>
            <a:r>
              <a:rPr lang="es-CO" sz="2000" dirty="0"/>
              <a:t>/s</a:t>
            </a:r>
          </a:p>
          <a:p>
            <a:pPr marL="0" indent="0" algn="ctr">
              <a:spcBef>
                <a:spcPts val="300"/>
              </a:spcBef>
              <a:buNone/>
            </a:pPr>
            <a:endParaRPr lang="es-CO" sz="1400" b="1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Caudal de diseño PCH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dirty="0"/>
              <a:t>10,6 m</a:t>
            </a:r>
            <a:r>
              <a:rPr lang="es-CO" sz="2000" baseline="30000" dirty="0"/>
              <a:t>3</a:t>
            </a:r>
            <a:r>
              <a:rPr lang="es-CO" sz="2000" dirty="0"/>
              <a:t>/s</a:t>
            </a:r>
          </a:p>
          <a:p>
            <a:pPr marL="0" indent="0" algn="ctr">
              <a:spcBef>
                <a:spcPts val="300"/>
              </a:spcBef>
              <a:buNone/>
            </a:pPr>
            <a:endParaRPr lang="es-CO" sz="1400" b="1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Caudal ambiental: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dirty="0"/>
              <a:t>Medio  3,3 m</a:t>
            </a:r>
            <a:r>
              <a:rPr lang="es-CO" sz="2000" baseline="30000" dirty="0"/>
              <a:t>3</a:t>
            </a:r>
            <a:r>
              <a:rPr lang="es-CO" sz="2000" dirty="0"/>
              <a:t>/s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dirty="0"/>
              <a:t>Máximo 4.6  m</a:t>
            </a:r>
            <a:r>
              <a:rPr lang="es-CO" sz="2000" baseline="30000" dirty="0"/>
              <a:t>3</a:t>
            </a:r>
            <a:r>
              <a:rPr lang="es-CO" sz="2000" dirty="0"/>
              <a:t>/s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dirty="0"/>
              <a:t>Mínimo: 2,1 m</a:t>
            </a:r>
            <a:r>
              <a:rPr lang="es-CO" sz="2000" baseline="30000" dirty="0"/>
              <a:t>3</a:t>
            </a:r>
            <a:r>
              <a:rPr lang="es-CO" sz="2000" dirty="0"/>
              <a:t>/s</a:t>
            </a:r>
          </a:p>
          <a:p>
            <a:pPr marL="0" indent="0" algn="ctr">
              <a:spcBef>
                <a:spcPts val="300"/>
              </a:spcBef>
              <a:buNone/>
            </a:pPr>
            <a:endParaRPr lang="es-CO" sz="1400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Potencia estimada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dirty="0"/>
              <a:t>19,56 MW</a:t>
            </a:r>
          </a:p>
          <a:p>
            <a:pPr marL="0" indent="0" algn="ctr">
              <a:spcBef>
                <a:spcPts val="300"/>
              </a:spcBef>
              <a:buNone/>
            </a:pPr>
            <a:endParaRPr lang="es-CO" sz="2000" dirty="0"/>
          </a:p>
          <a:p>
            <a:pPr marL="285750" lvl="2" indent="-285750" algn="ctr">
              <a:spcBef>
                <a:spcPts val="300"/>
              </a:spcBef>
            </a:pPr>
            <a:endParaRPr lang="es-CO" b="1" dirty="0"/>
          </a:p>
          <a:p>
            <a:pPr marL="285750" lvl="2" indent="-285750" algn="ctr">
              <a:spcBef>
                <a:spcPts val="300"/>
              </a:spcBef>
            </a:pPr>
            <a:endParaRPr lang="es-CO" b="1" dirty="0"/>
          </a:p>
          <a:p>
            <a:pPr lvl="2" algn="ctr">
              <a:spcBef>
                <a:spcPts val="300"/>
              </a:spcBef>
            </a:pPr>
            <a:endParaRPr lang="es-CO" b="1" dirty="0"/>
          </a:p>
          <a:p>
            <a:pPr algn="ctr">
              <a:spcBef>
                <a:spcPts val="300"/>
              </a:spcBef>
            </a:pPr>
            <a:endParaRPr lang="es-CO" sz="2000" b="1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xmlns="" id="{4735727C-FCCF-483C-8B2F-816ED5EBB635}"/>
              </a:ext>
            </a:extLst>
          </p:cNvPr>
          <p:cNvSpPr txBox="1">
            <a:spLocks/>
          </p:cNvSpPr>
          <p:nvPr/>
        </p:nvSpPr>
        <p:spPr>
          <a:xfrm>
            <a:off x="4086897" y="1288601"/>
            <a:ext cx="3708000" cy="43614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Conducción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dirty="0"/>
              <a:t>Tubería presión: 3,72 km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dirty="0"/>
              <a:t>Diámetro: 1,9 – 2,1m</a:t>
            </a:r>
          </a:p>
          <a:p>
            <a:pPr marL="0" indent="0" algn="ctr">
              <a:spcBef>
                <a:spcPts val="300"/>
              </a:spcBef>
              <a:buNone/>
            </a:pPr>
            <a:endParaRPr lang="es-CO" sz="1400" b="1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Altura azud</a:t>
            </a:r>
            <a:r>
              <a:rPr lang="es-CO" sz="2000" dirty="0"/>
              <a:t>: 4 m</a:t>
            </a:r>
          </a:p>
          <a:p>
            <a:pPr marL="0" indent="0" algn="ctr">
              <a:spcBef>
                <a:spcPts val="300"/>
              </a:spcBef>
              <a:buNone/>
            </a:pPr>
            <a:endParaRPr lang="es-CO" sz="1400" b="1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Salto bruto: </a:t>
            </a:r>
            <a:r>
              <a:rPr lang="es-CO" sz="2000" dirty="0"/>
              <a:t>225,45 m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Turbinas tipo Pelton:  </a:t>
            </a:r>
            <a:r>
              <a:rPr lang="es-CO" sz="2000" dirty="0"/>
              <a:t>2 unidades</a:t>
            </a:r>
          </a:p>
          <a:p>
            <a:pPr marL="0" indent="0" algn="ctr">
              <a:spcBef>
                <a:spcPts val="300"/>
              </a:spcBef>
              <a:buNone/>
            </a:pPr>
            <a:endParaRPr lang="es-CO" sz="1400" b="1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Área de influencia proyecto </a:t>
            </a:r>
            <a:r>
              <a:rPr lang="es-CO" sz="2000" dirty="0"/>
              <a:t>2077,15 ha</a:t>
            </a:r>
          </a:p>
          <a:p>
            <a:pPr marL="0" indent="0" algn="ctr">
              <a:spcBef>
                <a:spcPts val="300"/>
              </a:spcBef>
              <a:buNone/>
            </a:pPr>
            <a:endParaRPr lang="es-CO" sz="1400" b="1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Área intervención proyecto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 </a:t>
            </a:r>
            <a:r>
              <a:rPr lang="es-CO" sz="2000" dirty="0"/>
              <a:t>12,84 ha</a:t>
            </a:r>
            <a:endParaRPr lang="es-CO" sz="2000" b="1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xmlns="" id="{11EACF08-F831-47B4-A812-BE86B72EB6C3}"/>
              </a:ext>
            </a:extLst>
          </p:cNvPr>
          <p:cNvSpPr txBox="1">
            <a:spLocks/>
          </p:cNvSpPr>
          <p:nvPr/>
        </p:nvSpPr>
        <p:spPr>
          <a:xfrm>
            <a:off x="8041796" y="1288601"/>
            <a:ext cx="3774619" cy="43614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/>
              <a:t>Tramos nuevos vías de acceso</a:t>
            </a: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es-CO" sz="2000" dirty="0" smtClean="0"/>
              <a:t>1293 m</a:t>
            </a:r>
            <a:endParaRPr lang="es-ES" sz="2000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b="1" dirty="0" smtClean="0"/>
              <a:t>Predios </a:t>
            </a:r>
            <a:r>
              <a:rPr lang="es-CO" sz="2000" b="1" dirty="0"/>
              <a:t>intervenidos por obras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sz="2000" dirty="0" smtClean="0"/>
              <a:t>22 predios catastrales</a:t>
            </a:r>
            <a:endParaRPr lang="es-CO" sz="2000" dirty="0"/>
          </a:p>
          <a:p>
            <a:pPr marL="0" indent="0" algn="ctr">
              <a:spcBef>
                <a:spcPts val="300"/>
              </a:spcBef>
              <a:buNone/>
            </a:pPr>
            <a:endParaRPr lang="es-CO" sz="1200" b="1" dirty="0"/>
          </a:p>
          <a:p>
            <a:pPr marL="0" indent="0" algn="ctr">
              <a:spcBef>
                <a:spcPts val="300"/>
              </a:spcBef>
              <a:buNone/>
            </a:pPr>
            <a:r>
              <a:rPr lang="es-CO" b="1" dirty="0"/>
              <a:t>Costos inversión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CO" dirty="0"/>
              <a:t>Proyecto: $</a:t>
            </a:r>
            <a:r>
              <a:rPr lang="es-ES" dirty="0"/>
              <a:t>135.386.999.638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ES" dirty="0"/>
              <a:t>PMA: $5.061.281.034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ES" dirty="0"/>
              <a:t>1%: $970.860.816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s-ES" dirty="0"/>
              <a:t>Plan compensación: $724.171.207</a:t>
            </a:r>
          </a:p>
          <a:p>
            <a:pPr marL="0" indent="0" algn="ctr">
              <a:spcBef>
                <a:spcPts val="300"/>
              </a:spcBef>
              <a:buNone/>
            </a:pPr>
            <a:endParaRPr lang="es-CO" b="1" dirty="0"/>
          </a:p>
          <a:p>
            <a:pPr algn="ctr">
              <a:spcBef>
                <a:spcPts val="300"/>
              </a:spcBef>
            </a:pPr>
            <a:endParaRPr lang="es-CO" sz="2000" b="1" dirty="0"/>
          </a:p>
        </p:txBody>
      </p:sp>
    </p:spTree>
    <p:extLst>
      <p:ext uri="{BB962C8B-B14F-4D97-AF65-F5344CB8AC3E}">
        <p14:creationId xmlns:p14="http://schemas.microsoft.com/office/powerpoint/2010/main" val="250156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67285" y="235425"/>
            <a:ext cx="3916680" cy="792481"/>
          </a:xfrm>
        </p:spPr>
        <p:txBody>
          <a:bodyPr>
            <a:noAutofit/>
          </a:bodyPr>
          <a:lstStyle/>
          <a:p>
            <a:r>
              <a:rPr lang="es-ES" sz="32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Obras de captación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31" y="1027906"/>
            <a:ext cx="7049977" cy="483401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586" y="849348"/>
            <a:ext cx="3595871" cy="519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7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423595" y="3243"/>
            <a:ext cx="98289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Zona casa de máquinas</a:t>
            </a:r>
            <a:endParaRPr lang="es-CO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595" y="596989"/>
            <a:ext cx="9147046" cy="5468532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5781040" y="653246"/>
            <a:ext cx="2306320" cy="369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/>
              <a:t>Quebrada La Chorrera</a:t>
            </a:r>
            <a:endParaRPr lang="en-US" dirty="0"/>
          </a:p>
        </p:txBody>
      </p:sp>
      <p:sp>
        <p:nvSpPr>
          <p:cNvPr id="9" name="CuadroTexto 8"/>
          <p:cNvSpPr txBox="1"/>
          <p:nvPr/>
        </p:nvSpPr>
        <p:spPr>
          <a:xfrm>
            <a:off x="2357120" y="1828800"/>
            <a:ext cx="1656000" cy="36933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Casa Máquinas</a:t>
            </a:r>
            <a:endParaRPr lang="en-US" dirty="0"/>
          </a:p>
        </p:txBody>
      </p:sp>
      <p:cxnSp>
        <p:nvCxnSpPr>
          <p:cNvPr id="12" name="Conector recto de flecha 11"/>
          <p:cNvCxnSpPr>
            <a:stCxn id="9" idx="2"/>
          </p:cNvCxnSpPr>
          <p:nvPr/>
        </p:nvCxnSpPr>
        <p:spPr>
          <a:xfrm>
            <a:off x="3185120" y="2198132"/>
            <a:ext cx="228640" cy="9000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/>
          <p:cNvSpPr txBox="1"/>
          <p:nvPr/>
        </p:nvSpPr>
        <p:spPr>
          <a:xfrm rot="21108700">
            <a:off x="5963416" y="4265362"/>
            <a:ext cx="1368000" cy="369332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Río Cocorná</a:t>
            </a:r>
            <a:endParaRPr lang="en-US" dirty="0"/>
          </a:p>
        </p:txBody>
      </p:sp>
      <p:cxnSp>
        <p:nvCxnSpPr>
          <p:cNvPr id="15" name="Conector recto de flecha 14"/>
          <p:cNvCxnSpPr/>
          <p:nvPr/>
        </p:nvCxnSpPr>
        <p:spPr>
          <a:xfrm flipV="1">
            <a:off x="5781040" y="4114800"/>
            <a:ext cx="1692000" cy="1930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/>
          <p:cNvCxnSpPr>
            <a:stCxn id="8" idx="2"/>
          </p:cNvCxnSpPr>
          <p:nvPr/>
        </p:nvCxnSpPr>
        <p:spPr>
          <a:xfrm>
            <a:off x="6934200" y="1022578"/>
            <a:ext cx="382794" cy="21994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64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18149" cy="6858000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9481773" y="2467429"/>
            <a:ext cx="3044056" cy="14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Casa </a:t>
            </a:r>
            <a:r>
              <a:rPr lang="es-ES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de </a:t>
            </a:r>
            <a:endParaRPr lang="es-ES" sz="28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  <a:p>
            <a:pPr algn="ctr"/>
            <a:r>
              <a:rPr lang="es-ES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máquinas</a:t>
            </a:r>
            <a:endParaRPr lang="es-ES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12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72588C77-7490-4726-A0AC-3D06C2F66B53}"/>
              </a:ext>
            </a:extLst>
          </p:cNvPr>
          <p:cNvSpPr/>
          <p:nvPr/>
        </p:nvSpPr>
        <p:spPr>
          <a:xfrm>
            <a:off x="2830056" y="1819848"/>
            <a:ext cx="6140001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546321"/>
              </a:buClr>
              <a:buSzPct val="95000"/>
            </a:pPr>
            <a:r>
              <a:rPr lang="es-CO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Proceso participativo</a:t>
            </a:r>
          </a:p>
        </p:txBody>
      </p:sp>
    </p:spTree>
    <p:extLst>
      <p:ext uri="{BB962C8B-B14F-4D97-AF65-F5344CB8AC3E}">
        <p14:creationId xmlns:p14="http://schemas.microsoft.com/office/powerpoint/2010/main" val="40191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363527"/>
              </p:ext>
            </p:extLst>
          </p:nvPr>
        </p:nvGraphicFramePr>
        <p:xfrm>
          <a:off x="338221" y="88900"/>
          <a:ext cx="11637878" cy="665944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8201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844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929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401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0020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70581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Reunión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Fecha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Lugar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Personas convocadas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N° de</a:t>
                      </a:r>
                      <a:r>
                        <a:rPr lang="es-CO" sz="1400" baseline="0" dirty="0"/>
                        <a:t> asistentes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9241">
                <a:tc>
                  <a:txBody>
                    <a:bodyPr/>
                    <a:lstStyle/>
                    <a:p>
                      <a:r>
                        <a:rPr lang="es-CO" sz="1400" b="1" kern="1200" dirty="0">
                          <a:effectLst/>
                        </a:rPr>
                        <a:t>Primera reunión de socialización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kern="1200" dirty="0">
                          <a:effectLst/>
                        </a:rPr>
                        <a:t>16 de Nov</a:t>
                      </a:r>
                      <a:r>
                        <a:rPr lang="es-CO" sz="1400" kern="1200" baseline="0" dirty="0">
                          <a:effectLst/>
                        </a:rPr>
                        <a:t> </a:t>
                      </a:r>
                      <a:r>
                        <a:rPr lang="es-CO" sz="1400" kern="1200" dirty="0">
                          <a:effectLst/>
                        </a:rPr>
                        <a:t>de 2018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kern="1200" dirty="0">
                          <a:effectLst/>
                        </a:rPr>
                        <a:t>Centro Educativo Rural-Vereda El Tesoro, Municipio de Cocorná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kern="1200" dirty="0">
                          <a:effectLst/>
                        </a:rPr>
                        <a:t>Presidentes y comunidad veredas: San Vicente, El Tesoro, Las Mercedes, San José, Los Cedros, La Placeta y Mazotes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b="1" kern="1200" dirty="0">
                          <a:effectLst/>
                        </a:rPr>
                        <a:t>13 </a:t>
                      </a:r>
                      <a:endParaRPr lang="es-E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31632">
                <a:tc>
                  <a:txBody>
                    <a:bodyPr/>
                    <a:lstStyle/>
                    <a:p>
                      <a:r>
                        <a:rPr lang="es-CO" sz="1400" b="1" kern="1200" dirty="0">
                          <a:effectLst/>
                        </a:rPr>
                        <a:t>Taller de caracterización socioeconómica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kern="1200" dirty="0">
                          <a:effectLst/>
                        </a:rPr>
                        <a:t>14 de Dic de 2018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kern="1200" dirty="0">
                          <a:effectLst/>
                        </a:rPr>
                        <a:t>Bodega comunitaria vereda San José, sector La Diamantina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kern="1200" dirty="0">
                          <a:effectLst/>
                        </a:rPr>
                        <a:t>Presidentes y comunidad veredas: San Vicente, El Tesoro, Las Mercedes, San José, Los Cedros, La Placeta y Mazotes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b="1" dirty="0"/>
                        <a:t>45 </a:t>
                      </a:r>
                      <a:endParaRPr lang="es-E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39701">
                <a:tc>
                  <a:txBody>
                    <a:bodyPr/>
                    <a:lstStyle/>
                    <a:p>
                      <a:r>
                        <a:rPr lang="es-CO" sz="1400" b="1" kern="1200" dirty="0">
                          <a:effectLst/>
                        </a:rPr>
                        <a:t>Taller con propietarios de predios afectados por el proyecto Cocorná III</a:t>
                      </a:r>
                      <a:endParaRPr lang="es-E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kern="1200" dirty="0">
                          <a:effectLst/>
                        </a:rPr>
                        <a:t>14 de Mar de 2020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kern="1200" dirty="0">
                          <a:effectLst/>
                        </a:rPr>
                        <a:t>Finca Hotel El Ensueño, Municipio de Cocorná 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kern="1200" dirty="0">
                          <a:effectLst/>
                        </a:rPr>
                        <a:t>Propietarios de predios afectados por el proyecto Cocorná III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b="1" kern="1200" dirty="0">
                          <a:effectLst/>
                        </a:rPr>
                        <a:t>13</a:t>
                      </a:r>
                      <a:endParaRPr lang="es-E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769">
                <a:tc>
                  <a:txBody>
                    <a:bodyPr/>
                    <a:lstStyle/>
                    <a:p>
                      <a:r>
                        <a:rPr lang="es-CO" sz="1400" b="1" dirty="0">
                          <a:solidFill>
                            <a:schemeClr val="tx1"/>
                          </a:solidFill>
                        </a:rPr>
                        <a:t>Reunión con Alcaldía de Cocorná. </a:t>
                      </a:r>
                      <a:endParaRPr lang="es-E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/>
                        <a:t>4 de agosto</a:t>
                      </a:r>
                      <a:r>
                        <a:rPr lang="es-CO" sz="1400" baseline="0" dirty="0"/>
                        <a:t> de 2020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/>
                        <a:t>Reunión virtual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/>
                        <a:t>Alcalde, gabinete municipal, equipo técnico Praming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b="1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s-E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63183">
                <a:tc>
                  <a:txBody>
                    <a:bodyPr/>
                    <a:lstStyle/>
                    <a:p>
                      <a:r>
                        <a:rPr lang="es-CO" sz="1400" b="1" dirty="0"/>
                        <a:t>Taller de socialización de EIA y Construcción participativa</a:t>
                      </a:r>
                      <a:r>
                        <a:rPr lang="es-CO" sz="1400" b="1" baseline="0" dirty="0"/>
                        <a:t> de Impactos</a:t>
                      </a:r>
                      <a:endParaRPr lang="es-E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/>
                        <a:t>21 de Nov de 2020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/>
                        <a:t>Estadero Mirador Cocorná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/>
                        <a:t>Comunidad en general, instituciones,</a:t>
                      </a:r>
                      <a:r>
                        <a:rPr lang="es-CO" sz="1400" baseline="0" dirty="0"/>
                        <a:t> autoridades del municipio, movimientos ambientales, corporaciones jurídicas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b="1" dirty="0">
                          <a:solidFill>
                            <a:schemeClr val="tx1"/>
                          </a:solidFill>
                        </a:rPr>
                        <a:t>19 personas presenciales</a:t>
                      </a:r>
                    </a:p>
                    <a:p>
                      <a:r>
                        <a:rPr lang="es-CO" sz="1400" b="1" dirty="0">
                          <a:solidFill>
                            <a:schemeClr val="tx1"/>
                          </a:solidFill>
                        </a:rPr>
                        <a:t>32 personas conectadas</a:t>
                      </a:r>
                      <a:endParaRPr lang="es-E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28208">
                <a:tc>
                  <a:txBody>
                    <a:bodyPr/>
                    <a:lstStyle/>
                    <a:p>
                      <a:r>
                        <a:rPr lang="es-CO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Socialización con Alcaldía de Cocorná</a:t>
                      </a:r>
                      <a:endParaRPr lang="es-E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 smtClean="0"/>
                        <a:t>5 de mayo de 2021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 smtClean="0"/>
                        <a:t>Reunión</a:t>
                      </a:r>
                      <a:r>
                        <a:rPr lang="es-CO" sz="1400" baseline="0" dirty="0" smtClean="0"/>
                        <a:t> virtual</a:t>
                      </a:r>
                      <a:endParaRPr lang="es-ES" sz="1400" dirty="0" smtClean="0"/>
                    </a:p>
                    <a:p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 smtClean="0"/>
                        <a:t>Alcalde Municipal, secretaría de planeación, secretaría de agricultura y medio ambiente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b="1" dirty="0" smtClean="0">
                          <a:solidFill>
                            <a:schemeClr val="tx1"/>
                          </a:solidFill>
                        </a:rPr>
                        <a:t>4 personas por parte de alcaldía municipal,</a:t>
                      </a:r>
                      <a:r>
                        <a:rPr lang="es-CO" sz="1400" b="1" baseline="0" dirty="0" smtClean="0">
                          <a:solidFill>
                            <a:schemeClr val="tx1"/>
                          </a:solidFill>
                        </a:rPr>
                        <a:t> 3 personas por Praming</a:t>
                      </a:r>
                      <a:endParaRPr lang="es-E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63183">
                <a:tc>
                  <a:txBody>
                    <a:bodyPr/>
                    <a:lstStyle/>
                    <a:p>
                      <a:r>
                        <a:rPr lang="es-CO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Socialización concejo Municipal</a:t>
                      </a:r>
                      <a:endParaRPr lang="es-E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 smtClean="0"/>
                        <a:t>12 de mayo de 2021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 smtClean="0"/>
                        <a:t>Reunión</a:t>
                      </a:r>
                      <a:r>
                        <a:rPr lang="es-CO" sz="1400" baseline="0" dirty="0" smtClean="0"/>
                        <a:t> virtual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 smtClean="0"/>
                        <a:t>Concejo Municipal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b="1" dirty="0" smtClean="0">
                          <a:solidFill>
                            <a:schemeClr val="tx1"/>
                          </a:solidFill>
                        </a:rPr>
                        <a:t>Por definir</a:t>
                      </a:r>
                      <a:endParaRPr lang="es-E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0785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6096"/>
            <a:ext cx="6364224" cy="686409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534912" y="97536"/>
            <a:ext cx="565708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prstClr val="black"/>
                </a:solidFill>
              </a:rPr>
              <a:t>Socialización a la totalidad de las familias del área de influencia de caracterización a detalle. </a:t>
            </a:r>
            <a:r>
              <a:rPr lang="es-ES" b="1" dirty="0">
                <a:solidFill>
                  <a:srgbClr val="FF0000"/>
                </a:solidFill>
              </a:rPr>
              <a:t>51</a:t>
            </a:r>
            <a:r>
              <a:rPr lang="es-ES" b="1" dirty="0">
                <a:solidFill>
                  <a:prstClr val="black"/>
                </a:solidFill>
              </a:rPr>
              <a:t> familias, </a:t>
            </a:r>
            <a:r>
              <a:rPr lang="es-ES" b="1" dirty="0">
                <a:solidFill>
                  <a:srgbClr val="FF0000"/>
                </a:solidFill>
              </a:rPr>
              <a:t>128</a:t>
            </a:r>
            <a:r>
              <a:rPr lang="es-ES" b="1" dirty="0">
                <a:solidFill>
                  <a:prstClr val="black"/>
                </a:solidFill>
              </a:rPr>
              <a:t> personas. </a:t>
            </a:r>
          </a:p>
        </p:txBody>
      </p:sp>
      <p:pic>
        <p:nvPicPr>
          <p:cNvPr id="4" name="Imagen 3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83552" y="1052679"/>
            <a:ext cx="4550348" cy="27409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n 4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83552" y="3825460"/>
            <a:ext cx="4636008" cy="28280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09562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752" y="137160"/>
            <a:ext cx="5541328" cy="3337560"/>
          </a:xfrm>
          <a:prstGeom prst="rect">
            <a:avLst/>
          </a:prstGeom>
          <a:noFill/>
        </p:spPr>
      </p:pic>
      <p:pic>
        <p:nvPicPr>
          <p:cNvPr id="4" name="Imagen 3" descr="Z:\0300-Consultorías - Interventorías\0359 EIA Cocorna 3\0359_2_Tecnico\17_Social\Anexos_C.Socioeconómico_Cocorná III\Anexo 6.2\Taller de caracterización socieconómica_14-12-2018\Registro Fotográfico\Taller_caracterizacion_cocorna3_20181214 (28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752" y="3691572"/>
            <a:ext cx="5480368" cy="27397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uadroTexto 4"/>
          <p:cNvSpPr txBox="1"/>
          <p:nvPr/>
        </p:nvSpPr>
        <p:spPr>
          <a:xfrm>
            <a:off x="15240" y="6463466"/>
            <a:ext cx="12164568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prstClr val="black"/>
                </a:solidFill>
              </a:rPr>
              <a:t>Taller de caracterización socioeconómica y ambiental de las veredas del área de influencia. Bodega Comunitaria Vereda San José.</a:t>
            </a:r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40AA1CDA-700C-4EF9-881E-C8177D6DA1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1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05" y="1159931"/>
            <a:ext cx="6300000" cy="421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39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20" y="3388471"/>
            <a:ext cx="4679620" cy="313263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20" y="0"/>
            <a:ext cx="4679620" cy="313263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140" y="3388471"/>
            <a:ext cx="4679620" cy="313263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140" y="0"/>
            <a:ext cx="4679620" cy="313263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9692640" y="2511308"/>
            <a:ext cx="23286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prstClr val="black"/>
                </a:solidFill>
              </a:rPr>
              <a:t>Taller de Socialización EIA y Construcción  participativa de Impactos. Hotel Estadero Mirador de Cocorná.</a:t>
            </a:r>
            <a:endParaRPr lang="es-E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9242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19739" y="2271397"/>
            <a:ext cx="9952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800" b="1" dirty="0">
                <a:solidFill>
                  <a:srgbClr val="0070C0"/>
                </a:solidFill>
              </a:rPr>
              <a:t>IMPACTOS AMBIENTALES</a:t>
            </a:r>
            <a:endParaRPr lang="es-ES" sz="4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927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/>
          <p:cNvSpPr txBox="1"/>
          <p:nvPr/>
        </p:nvSpPr>
        <p:spPr>
          <a:xfrm flipH="1">
            <a:off x="1672046" y="586126"/>
            <a:ext cx="8752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srgbClr val="0070C0"/>
                </a:solidFill>
              </a:rPr>
              <a:t>Orden del día</a:t>
            </a:r>
          </a:p>
        </p:txBody>
      </p:sp>
      <p:sp>
        <p:nvSpPr>
          <p:cNvPr id="15" name="Marcador de contenido 2">
            <a:extLst>
              <a:ext uri="{FF2B5EF4-FFF2-40B4-BE49-F238E27FC236}">
                <a16:creationId xmlns:a16="http://schemas.microsoft.com/office/drawing/2014/main" xmlns="" id="{BC29E822-DC35-4940-9672-0522EBA8DED5}"/>
              </a:ext>
            </a:extLst>
          </p:cNvPr>
          <p:cNvSpPr txBox="1">
            <a:spLocks/>
          </p:cNvSpPr>
          <p:nvPr/>
        </p:nvSpPr>
        <p:spPr>
          <a:xfrm>
            <a:off x="1286690" y="1401220"/>
            <a:ext cx="9866584" cy="42536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 smtClean="0"/>
              <a:t>Saludo a los </a:t>
            </a:r>
            <a:r>
              <a:rPr lang="es-CO" dirty="0" err="1"/>
              <a:t>C</a:t>
            </a:r>
            <a:r>
              <a:rPr lang="es-CO" dirty="0" err="1" smtClean="0"/>
              <a:t>orporados</a:t>
            </a:r>
            <a:endParaRPr lang="es-CO" dirty="0" smtClean="0"/>
          </a:p>
          <a:p>
            <a:r>
              <a:rPr lang="es-CO" dirty="0" smtClean="0"/>
              <a:t>Presentación </a:t>
            </a:r>
            <a:r>
              <a:rPr lang="es-CO" dirty="0" smtClean="0"/>
              <a:t>del equipo técnico de PRAMING S.A.S</a:t>
            </a:r>
          </a:p>
          <a:p>
            <a:r>
              <a:rPr lang="es-CO" dirty="0" smtClean="0"/>
              <a:t>Ubicación </a:t>
            </a:r>
            <a:r>
              <a:rPr lang="es-CO" dirty="0"/>
              <a:t>del proyecto y características técnicas</a:t>
            </a:r>
          </a:p>
          <a:p>
            <a:r>
              <a:rPr lang="es-CO" dirty="0" smtClean="0"/>
              <a:t>Encuentros participativos </a:t>
            </a:r>
            <a:r>
              <a:rPr lang="es-CO" dirty="0"/>
              <a:t>para la formulación del EIA</a:t>
            </a:r>
          </a:p>
          <a:p>
            <a:r>
              <a:rPr lang="es-CO" dirty="0"/>
              <a:t>Presentación de impactos y planes de manejo </a:t>
            </a:r>
          </a:p>
          <a:p>
            <a:r>
              <a:rPr lang="es-CO" dirty="0"/>
              <a:t>Inversión del 1%</a:t>
            </a:r>
          </a:p>
          <a:p>
            <a:r>
              <a:rPr lang="es-CO" dirty="0"/>
              <a:t>Presentación Identificación de Impactos-Comunidad</a:t>
            </a:r>
          </a:p>
          <a:p>
            <a:r>
              <a:rPr lang="es-CO" dirty="0"/>
              <a:t>Presentación Articulación Plan de Desarrollo Municipal-PMA</a:t>
            </a:r>
          </a:p>
        </p:txBody>
      </p:sp>
    </p:spTree>
    <p:extLst>
      <p:ext uri="{BB962C8B-B14F-4D97-AF65-F5344CB8AC3E}">
        <p14:creationId xmlns:p14="http://schemas.microsoft.com/office/powerpoint/2010/main" val="288958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F26AE1E0-55AB-4D09-A09D-D4CD5E355EEA}"/>
              </a:ext>
            </a:extLst>
          </p:cNvPr>
          <p:cNvSpPr/>
          <p:nvPr/>
        </p:nvSpPr>
        <p:spPr>
          <a:xfrm>
            <a:off x="2154492" y="3090350"/>
            <a:ext cx="805707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en-US" sz="2400" i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IAI = N (3I + 2E + M+ D + R + RC + S + A+ EF + PD)</a:t>
            </a:r>
            <a:endParaRPr lang="es-CO" sz="24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2">
            <a:extLst>
              <a:ext uri="{FF2B5EF4-FFF2-40B4-BE49-F238E27FC236}">
                <a16:creationId xmlns:a16="http://schemas.microsoft.com/office/drawing/2014/main" xmlns="" id="{C7A9964A-0FFF-4BFE-B8E4-BF4A4D6E6DA7}"/>
              </a:ext>
            </a:extLst>
          </p:cNvPr>
          <p:cNvSpPr txBox="1"/>
          <p:nvPr/>
        </p:nvSpPr>
        <p:spPr>
          <a:xfrm>
            <a:off x="2056996" y="5923479"/>
            <a:ext cx="7478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200" dirty="0">
                <a:solidFill>
                  <a:prstClr val="black"/>
                </a:solidFill>
              </a:rPr>
              <a:t>Fuente: Adaptación de la Guía Metodológica para la Evaluación del Impacto Ambiental de Vicente Conesa Fernández Vitora </a:t>
            </a:r>
            <a:r>
              <a:rPr lang="es-ES" sz="1200" dirty="0">
                <a:solidFill>
                  <a:prstClr val="black"/>
                </a:solidFill>
              </a:rPr>
              <a:t>(Vitoria, 2009)</a:t>
            </a:r>
            <a:endParaRPr lang="es-CO" sz="1200" dirty="0">
              <a:solidFill>
                <a:prstClr val="black"/>
              </a:solidFill>
            </a:endParaRPr>
          </a:p>
        </p:txBody>
      </p:sp>
      <p:sp>
        <p:nvSpPr>
          <p:cNvPr id="6" name="CuadroTexto 3">
            <a:extLst>
              <a:ext uri="{FF2B5EF4-FFF2-40B4-BE49-F238E27FC236}">
                <a16:creationId xmlns:a16="http://schemas.microsoft.com/office/drawing/2014/main" xmlns="" id="{64A18A7F-5449-49D2-90ED-729D8DC25858}"/>
              </a:ext>
            </a:extLst>
          </p:cNvPr>
          <p:cNvSpPr txBox="1"/>
          <p:nvPr/>
        </p:nvSpPr>
        <p:spPr>
          <a:xfrm>
            <a:off x="659245" y="3926618"/>
            <a:ext cx="12680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Naturaleza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Positiva o Negativa</a:t>
            </a:r>
          </a:p>
        </p:txBody>
      </p:sp>
      <p:sp>
        <p:nvSpPr>
          <p:cNvPr id="7" name="CuadroTexto 4">
            <a:extLst>
              <a:ext uri="{FF2B5EF4-FFF2-40B4-BE49-F238E27FC236}">
                <a16:creationId xmlns:a16="http://schemas.microsoft.com/office/drawing/2014/main" xmlns="" id="{0BCACC22-756F-45DA-9E98-A39F7A17ADAE}"/>
              </a:ext>
            </a:extLst>
          </p:cNvPr>
          <p:cNvSpPr txBox="1"/>
          <p:nvPr/>
        </p:nvSpPr>
        <p:spPr>
          <a:xfrm>
            <a:off x="2630383" y="3932662"/>
            <a:ext cx="137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Extensión </a:t>
            </a:r>
            <a:r>
              <a:rPr lang="es-CO" i="1" dirty="0">
                <a:solidFill>
                  <a:prstClr val="black"/>
                </a:solidFill>
              </a:rPr>
              <a:t>Área de influencia</a:t>
            </a:r>
          </a:p>
        </p:txBody>
      </p:sp>
      <p:sp>
        <p:nvSpPr>
          <p:cNvPr id="8" name="CuadroTexto 5">
            <a:extLst>
              <a:ext uri="{FF2B5EF4-FFF2-40B4-BE49-F238E27FC236}">
                <a16:creationId xmlns:a16="http://schemas.microsoft.com/office/drawing/2014/main" xmlns="" id="{6A0E36D8-60FF-4F54-83EA-A8312394FF8D}"/>
              </a:ext>
            </a:extLst>
          </p:cNvPr>
          <p:cNvSpPr txBox="1"/>
          <p:nvPr/>
        </p:nvSpPr>
        <p:spPr>
          <a:xfrm>
            <a:off x="637645" y="1655531"/>
            <a:ext cx="137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Importancia Ambiental del Impacto</a:t>
            </a:r>
          </a:p>
        </p:txBody>
      </p:sp>
      <p:sp>
        <p:nvSpPr>
          <p:cNvPr id="9" name="CuadroTexto 6">
            <a:extLst>
              <a:ext uri="{FF2B5EF4-FFF2-40B4-BE49-F238E27FC236}">
                <a16:creationId xmlns:a16="http://schemas.microsoft.com/office/drawing/2014/main" xmlns="" id="{81B89036-0B93-4AC6-A790-F9BBAD5BFB93}"/>
              </a:ext>
            </a:extLst>
          </p:cNvPr>
          <p:cNvSpPr txBox="1"/>
          <p:nvPr/>
        </p:nvSpPr>
        <p:spPr>
          <a:xfrm>
            <a:off x="4469426" y="3926499"/>
            <a:ext cx="1477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Duración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Permanencia del efecto</a:t>
            </a:r>
          </a:p>
        </p:txBody>
      </p:sp>
      <p:sp>
        <p:nvSpPr>
          <p:cNvPr id="10" name="CuadroTexto 7">
            <a:extLst>
              <a:ext uri="{FF2B5EF4-FFF2-40B4-BE49-F238E27FC236}">
                <a16:creationId xmlns:a16="http://schemas.microsoft.com/office/drawing/2014/main" xmlns="" id="{E91F9712-D550-4FDC-84A6-49CCF55F83B7}"/>
              </a:ext>
            </a:extLst>
          </p:cNvPr>
          <p:cNvSpPr txBox="1"/>
          <p:nvPr/>
        </p:nvSpPr>
        <p:spPr>
          <a:xfrm>
            <a:off x="6245070" y="3926499"/>
            <a:ext cx="1736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Recuperabilidad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Por medios humanos </a:t>
            </a:r>
          </a:p>
        </p:txBody>
      </p:sp>
      <p:sp>
        <p:nvSpPr>
          <p:cNvPr id="11" name="CuadroTexto 8">
            <a:extLst>
              <a:ext uri="{FF2B5EF4-FFF2-40B4-BE49-F238E27FC236}">
                <a16:creationId xmlns:a16="http://schemas.microsoft.com/office/drawing/2014/main" xmlns="" id="{6E36E9B8-99B4-44C9-9839-0D3DE1513430}"/>
              </a:ext>
            </a:extLst>
          </p:cNvPr>
          <p:cNvSpPr txBox="1"/>
          <p:nvPr/>
        </p:nvSpPr>
        <p:spPr>
          <a:xfrm>
            <a:off x="8324399" y="3922912"/>
            <a:ext cx="1433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Acumulación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Incremento progresivo</a:t>
            </a:r>
          </a:p>
        </p:txBody>
      </p:sp>
      <p:sp>
        <p:nvSpPr>
          <p:cNvPr id="12" name="CuadroTexto 9">
            <a:extLst>
              <a:ext uri="{FF2B5EF4-FFF2-40B4-BE49-F238E27FC236}">
                <a16:creationId xmlns:a16="http://schemas.microsoft.com/office/drawing/2014/main" xmlns="" id="{4502E0FC-3CCD-4EA5-A6AF-3E63B029DF7D}"/>
              </a:ext>
            </a:extLst>
          </p:cNvPr>
          <p:cNvSpPr txBox="1"/>
          <p:nvPr/>
        </p:nvSpPr>
        <p:spPr>
          <a:xfrm>
            <a:off x="10211562" y="3932662"/>
            <a:ext cx="137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Periodicidad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Regularidad del efecto</a:t>
            </a:r>
          </a:p>
        </p:txBody>
      </p:sp>
      <p:sp>
        <p:nvSpPr>
          <p:cNvPr id="13" name="CuadroTexto 10">
            <a:extLst>
              <a:ext uri="{FF2B5EF4-FFF2-40B4-BE49-F238E27FC236}">
                <a16:creationId xmlns:a16="http://schemas.microsoft.com/office/drawing/2014/main" xmlns="" id="{F62BEED6-5E71-431C-978B-C6975C0E215F}"/>
              </a:ext>
            </a:extLst>
          </p:cNvPr>
          <p:cNvSpPr txBox="1"/>
          <p:nvPr/>
        </p:nvSpPr>
        <p:spPr>
          <a:xfrm>
            <a:off x="2591657" y="1711063"/>
            <a:ext cx="137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Intensidad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Grado de destrucción</a:t>
            </a:r>
          </a:p>
        </p:txBody>
      </p:sp>
      <p:sp>
        <p:nvSpPr>
          <p:cNvPr id="14" name="CuadroTexto 11">
            <a:extLst>
              <a:ext uri="{FF2B5EF4-FFF2-40B4-BE49-F238E27FC236}">
                <a16:creationId xmlns:a16="http://schemas.microsoft.com/office/drawing/2014/main" xmlns="" id="{0A56B002-3420-439F-B6D4-D326416EA6E1}"/>
              </a:ext>
            </a:extLst>
          </p:cNvPr>
          <p:cNvSpPr txBox="1"/>
          <p:nvPr/>
        </p:nvSpPr>
        <p:spPr>
          <a:xfrm>
            <a:off x="4386122" y="1690301"/>
            <a:ext cx="15829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Momento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Plazo de manifestación</a:t>
            </a:r>
          </a:p>
        </p:txBody>
      </p:sp>
      <p:sp>
        <p:nvSpPr>
          <p:cNvPr id="15" name="CuadroTexto 12">
            <a:extLst>
              <a:ext uri="{FF2B5EF4-FFF2-40B4-BE49-F238E27FC236}">
                <a16:creationId xmlns:a16="http://schemas.microsoft.com/office/drawing/2014/main" xmlns="" id="{07390B9C-91AC-4800-89BD-1444C43FF444}"/>
              </a:ext>
            </a:extLst>
          </p:cNvPr>
          <p:cNvSpPr txBox="1"/>
          <p:nvPr/>
        </p:nvSpPr>
        <p:spPr>
          <a:xfrm>
            <a:off x="6344950" y="1726772"/>
            <a:ext cx="1560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Reversibilidad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Por medios naturales</a:t>
            </a:r>
          </a:p>
        </p:txBody>
      </p:sp>
      <p:sp>
        <p:nvSpPr>
          <p:cNvPr id="16" name="CuadroTexto 13">
            <a:extLst>
              <a:ext uri="{FF2B5EF4-FFF2-40B4-BE49-F238E27FC236}">
                <a16:creationId xmlns:a16="http://schemas.microsoft.com/office/drawing/2014/main" xmlns="" id="{E7DF1620-FE5C-434E-89D7-051172E4B638}"/>
              </a:ext>
            </a:extLst>
          </p:cNvPr>
          <p:cNvSpPr txBox="1"/>
          <p:nvPr/>
        </p:nvSpPr>
        <p:spPr>
          <a:xfrm>
            <a:off x="8243345" y="1710751"/>
            <a:ext cx="1653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Sinergia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Interacción entre impactos</a:t>
            </a:r>
          </a:p>
        </p:txBody>
      </p:sp>
      <p:sp>
        <p:nvSpPr>
          <p:cNvPr id="17" name="CuadroTexto 14">
            <a:extLst>
              <a:ext uri="{FF2B5EF4-FFF2-40B4-BE49-F238E27FC236}">
                <a16:creationId xmlns:a16="http://schemas.microsoft.com/office/drawing/2014/main" xmlns="" id="{5B74CB44-3946-4D34-877C-15AC01D67183}"/>
              </a:ext>
            </a:extLst>
          </p:cNvPr>
          <p:cNvSpPr txBox="1"/>
          <p:nvPr/>
        </p:nvSpPr>
        <p:spPr>
          <a:xfrm>
            <a:off x="10190086" y="1723771"/>
            <a:ext cx="137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dirty="0">
                <a:solidFill>
                  <a:prstClr val="black"/>
                </a:solidFill>
              </a:rPr>
              <a:t>Efecto</a:t>
            </a:r>
          </a:p>
          <a:p>
            <a:pPr algn="ctr"/>
            <a:r>
              <a:rPr lang="es-CO" i="1" dirty="0">
                <a:solidFill>
                  <a:prstClr val="black"/>
                </a:solidFill>
              </a:rPr>
              <a:t>Directo o Indirecto</a:t>
            </a:r>
          </a:p>
        </p:txBody>
      </p:sp>
      <p:pic>
        <p:nvPicPr>
          <p:cNvPr id="18" name="table">
            <a:extLst>
              <a:ext uri="{FF2B5EF4-FFF2-40B4-BE49-F238E27FC236}">
                <a16:creationId xmlns:a16="http://schemas.microsoft.com/office/drawing/2014/main" xmlns="" id="{FC09018F-87F0-41B1-8B02-8CA7E721F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004" y="5277003"/>
            <a:ext cx="8128000" cy="736600"/>
          </a:xfrm>
          <a:prstGeom prst="rect">
            <a:avLst/>
          </a:prstGeom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xmlns="" id="{E0CF436B-3E99-434D-8423-DEA66C396A78}"/>
              </a:ext>
            </a:extLst>
          </p:cNvPr>
          <p:cNvSpPr/>
          <p:nvPr/>
        </p:nvSpPr>
        <p:spPr>
          <a:xfrm>
            <a:off x="8209199" y="1718784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xmlns="" id="{91542B94-C73A-4C6D-B354-BCB23C5B151A}"/>
              </a:ext>
            </a:extLst>
          </p:cNvPr>
          <p:cNvSpPr/>
          <p:nvPr/>
        </p:nvSpPr>
        <p:spPr>
          <a:xfrm>
            <a:off x="493550" y="1677970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xmlns="" id="{4582D33F-C788-4F91-806F-A74E2AC0C622}"/>
              </a:ext>
            </a:extLst>
          </p:cNvPr>
          <p:cNvSpPr/>
          <p:nvPr/>
        </p:nvSpPr>
        <p:spPr>
          <a:xfrm>
            <a:off x="2454891" y="1686495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xmlns="" id="{C811F8DD-6544-4DD8-9C74-0BE49763B6E0}"/>
              </a:ext>
            </a:extLst>
          </p:cNvPr>
          <p:cNvSpPr/>
          <p:nvPr/>
        </p:nvSpPr>
        <p:spPr>
          <a:xfrm>
            <a:off x="4369589" y="1694805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xmlns="" id="{82D127BF-967B-466D-9779-7A3C46D2DB12}"/>
              </a:ext>
            </a:extLst>
          </p:cNvPr>
          <p:cNvSpPr/>
          <p:nvPr/>
        </p:nvSpPr>
        <p:spPr>
          <a:xfrm>
            <a:off x="6290585" y="1699383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xmlns="" id="{514F2FCC-D302-4BFF-989B-A3E1EDFFF0B0}"/>
              </a:ext>
            </a:extLst>
          </p:cNvPr>
          <p:cNvSpPr/>
          <p:nvPr/>
        </p:nvSpPr>
        <p:spPr>
          <a:xfrm>
            <a:off x="10053321" y="1718784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xmlns="" id="{98454438-1CB3-4E65-8AC9-A74D750A547F}"/>
              </a:ext>
            </a:extLst>
          </p:cNvPr>
          <p:cNvSpPr/>
          <p:nvPr/>
        </p:nvSpPr>
        <p:spPr>
          <a:xfrm>
            <a:off x="493548" y="3920574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xmlns="" id="{056DFEC4-9830-4D16-BB61-FBA93B0AA815}"/>
              </a:ext>
            </a:extLst>
          </p:cNvPr>
          <p:cNvSpPr/>
          <p:nvPr/>
        </p:nvSpPr>
        <p:spPr>
          <a:xfrm>
            <a:off x="2454891" y="3920573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xmlns="" id="{11390D45-3E75-4FF9-9DDE-735241910DD8}"/>
              </a:ext>
            </a:extLst>
          </p:cNvPr>
          <p:cNvSpPr/>
          <p:nvPr/>
        </p:nvSpPr>
        <p:spPr>
          <a:xfrm>
            <a:off x="4369589" y="3920573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xmlns="" id="{94842416-5DB5-4C60-BB3B-CBF689FE3E72}"/>
              </a:ext>
            </a:extLst>
          </p:cNvPr>
          <p:cNvSpPr/>
          <p:nvPr/>
        </p:nvSpPr>
        <p:spPr>
          <a:xfrm>
            <a:off x="6290585" y="3917752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xmlns="" id="{101CFE1E-D043-4013-879A-D901E58143AC}"/>
              </a:ext>
            </a:extLst>
          </p:cNvPr>
          <p:cNvSpPr/>
          <p:nvPr/>
        </p:nvSpPr>
        <p:spPr>
          <a:xfrm>
            <a:off x="8209199" y="3926499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xmlns="" id="{8223DBA8-BAA4-4ED0-BC65-F07D5D81EBC2}"/>
              </a:ext>
            </a:extLst>
          </p:cNvPr>
          <p:cNvSpPr/>
          <p:nvPr/>
        </p:nvSpPr>
        <p:spPr>
          <a:xfrm>
            <a:off x="10053320" y="3932813"/>
            <a:ext cx="1645130" cy="8948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cxnSp>
        <p:nvCxnSpPr>
          <p:cNvPr id="31" name="Conector recto de flecha 30">
            <a:extLst>
              <a:ext uri="{FF2B5EF4-FFF2-40B4-BE49-F238E27FC236}">
                <a16:creationId xmlns:a16="http://schemas.microsoft.com/office/drawing/2014/main" xmlns="" id="{E271D111-BD62-4AED-9A2D-F9F4551BF8E3}"/>
              </a:ext>
            </a:extLst>
          </p:cNvPr>
          <p:cNvCxnSpPr>
            <a:endCxn id="8" idx="2"/>
          </p:cNvCxnSpPr>
          <p:nvPr/>
        </p:nvCxnSpPr>
        <p:spPr>
          <a:xfrm flipH="1" flipV="1">
            <a:off x="1323445" y="2578861"/>
            <a:ext cx="1306938" cy="502964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xmlns="" id="{D91553D2-8B47-43DC-BCFA-EC26F549A0D7}"/>
              </a:ext>
            </a:extLst>
          </p:cNvPr>
          <p:cNvCxnSpPr>
            <a:endCxn id="25" idx="0"/>
          </p:cNvCxnSpPr>
          <p:nvPr/>
        </p:nvCxnSpPr>
        <p:spPr>
          <a:xfrm flipH="1">
            <a:off x="1316113" y="3501428"/>
            <a:ext cx="2012439" cy="419146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xmlns="" id="{965732A0-392B-4A22-ABCF-BBC20358DA82}"/>
              </a:ext>
            </a:extLst>
          </p:cNvPr>
          <p:cNvCxnSpPr>
            <a:endCxn id="13" idx="2"/>
          </p:cNvCxnSpPr>
          <p:nvPr/>
        </p:nvCxnSpPr>
        <p:spPr>
          <a:xfrm flipH="1" flipV="1">
            <a:off x="3277457" y="2634393"/>
            <a:ext cx="580164" cy="440248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xmlns="" id="{522CC650-77B7-48F1-ABBA-919CE60376CA}"/>
              </a:ext>
            </a:extLst>
          </p:cNvPr>
          <p:cNvCxnSpPr>
            <a:endCxn id="7" idx="0"/>
          </p:cNvCxnSpPr>
          <p:nvPr/>
        </p:nvCxnSpPr>
        <p:spPr>
          <a:xfrm flipH="1">
            <a:off x="3316183" y="3502555"/>
            <a:ext cx="1152857" cy="430107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xmlns="" id="{B7A7F07F-0EF9-4490-A96C-A901B3411E9F}"/>
              </a:ext>
            </a:extLst>
          </p:cNvPr>
          <p:cNvCxnSpPr>
            <a:endCxn id="14" idx="2"/>
          </p:cNvCxnSpPr>
          <p:nvPr/>
        </p:nvCxnSpPr>
        <p:spPr>
          <a:xfrm flipH="1" flipV="1">
            <a:off x="5177595" y="2613631"/>
            <a:ext cx="9435" cy="483561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xmlns="" id="{3CFE1780-EBA8-4AD3-891B-F7EB63EF26D2}"/>
              </a:ext>
            </a:extLst>
          </p:cNvPr>
          <p:cNvCxnSpPr>
            <a:endCxn id="9" idx="0"/>
          </p:cNvCxnSpPr>
          <p:nvPr/>
        </p:nvCxnSpPr>
        <p:spPr>
          <a:xfrm flipH="1">
            <a:off x="5208421" y="3552015"/>
            <a:ext cx="384903" cy="374484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xmlns="" id="{ACECC994-5A63-4073-89FD-E9C4ADBC56B5}"/>
              </a:ext>
            </a:extLst>
          </p:cNvPr>
          <p:cNvCxnSpPr>
            <a:endCxn id="15" idx="2"/>
          </p:cNvCxnSpPr>
          <p:nvPr/>
        </p:nvCxnSpPr>
        <p:spPr>
          <a:xfrm flipV="1">
            <a:off x="6295303" y="2650102"/>
            <a:ext cx="829709" cy="486358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xmlns="" id="{D0EE38DF-C717-487F-B811-BF295BDDC3A2}"/>
              </a:ext>
            </a:extLst>
          </p:cNvPr>
          <p:cNvCxnSpPr>
            <a:endCxn id="10" idx="0"/>
          </p:cNvCxnSpPr>
          <p:nvPr/>
        </p:nvCxnSpPr>
        <p:spPr>
          <a:xfrm>
            <a:off x="6970611" y="3499475"/>
            <a:ext cx="142539" cy="427024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xmlns="" id="{FD535307-2D3E-46D8-BAF4-29558470FFC4}"/>
              </a:ext>
            </a:extLst>
          </p:cNvPr>
          <p:cNvCxnSpPr>
            <a:endCxn id="16" idx="2"/>
          </p:cNvCxnSpPr>
          <p:nvPr/>
        </p:nvCxnSpPr>
        <p:spPr>
          <a:xfrm flipV="1">
            <a:off x="7707319" y="2634081"/>
            <a:ext cx="1362725" cy="516015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xmlns="" id="{F8951C27-B159-4C3D-A2C4-D0C59CC80D7C}"/>
              </a:ext>
            </a:extLst>
          </p:cNvPr>
          <p:cNvCxnSpPr>
            <a:endCxn id="11" idx="0"/>
          </p:cNvCxnSpPr>
          <p:nvPr/>
        </p:nvCxnSpPr>
        <p:spPr>
          <a:xfrm>
            <a:off x="8172075" y="3474579"/>
            <a:ext cx="869036" cy="448333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xmlns="" id="{B49FB64F-814C-48B8-8DD6-4FA74A6AF0C4}"/>
              </a:ext>
            </a:extLst>
          </p:cNvPr>
          <p:cNvCxnSpPr>
            <a:endCxn id="17" idx="2"/>
          </p:cNvCxnSpPr>
          <p:nvPr/>
        </p:nvCxnSpPr>
        <p:spPr>
          <a:xfrm flipV="1">
            <a:off x="8780483" y="2647101"/>
            <a:ext cx="2095403" cy="492639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de flecha 41">
            <a:extLst>
              <a:ext uri="{FF2B5EF4-FFF2-40B4-BE49-F238E27FC236}">
                <a16:creationId xmlns:a16="http://schemas.microsoft.com/office/drawing/2014/main" xmlns="" id="{4427C58C-17FE-447C-86E2-FC657393FEF6}"/>
              </a:ext>
            </a:extLst>
          </p:cNvPr>
          <p:cNvCxnSpPr>
            <a:endCxn id="12" idx="0"/>
          </p:cNvCxnSpPr>
          <p:nvPr/>
        </p:nvCxnSpPr>
        <p:spPr>
          <a:xfrm>
            <a:off x="9435759" y="3505456"/>
            <a:ext cx="1461603" cy="427206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ítulo 1">
            <a:extLst>
              <a:ext uri="{FF2B5EF4-FFF2-40B4-BE49-F238E27FC236}">
                <a16:creationId xmlns:a16="http://schemas.microsoft.com/office/drawing/2014/main" xmlns="" id="{E440E2A1-1962-434E-B9DC-4D46FF71F76F}"/>
              </a:ext>
            </a:extLst>
          </p:cNvPr>
          <p:cNvSpPr txBox="1">
            <a:spLocks/>
          </p:cNvSpPr>
          <p:nvPr/>
        </p:nvSpPr>
        <p:spPr>
          <a:xfrm>
            <a:off x="1797666" y="403958"/>
            <a:ext cx="8596668" cy="753069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s-ES_trad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b="1" dirty="0">
                <a:solidFill>
                  <a:srgbClr val="0070C0"/>
                </a:solidFill>
              </a:rPr>
              <a:t>Metodología</a:t>
            </a:r>
            <a:r>
              <a:rPr lang="es-CO" b="1" dirty="0">
                <a:solidFill>
                  <a:prstClr val="black"/>
                </a:solidFill>
              </a:rPr>
              <a:t> </a:t>
            </a:r>
            <a:r>
              <a:rPr lang="es-CO" sz="3200" b="1" dirty="0">
                <a:solidFill>
                  <a:srgbClr val="0070C0"/>
                </a:solidFill>
              </a:rPr>
              <a:t>para la valoración de impactos</a:t>
            </a:r>
            <a:endParaRPr lang="es-ES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255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958512"/>
              </p:ext>
            </p:extLst>
          </p:nvPr>
        </p:nvGraphicFramePr>
        <p:xfrm>
          <a:off x="632069" y="956752"/>
          <a:ext cx="7521331" cy="5393247"/>
        </p:xfrm>
        <a:graphic>
          <a:graphicData uri="http://schemas.openxmlformats.org/drawingml/2006/table">
            <a:tbl>
              <a:tblPr firstRow="1">
                <a:tableStyleId>{FABFCF23-3B69-468F-B69F-88F6DE6A72F2}</a:tableStyleId>
              </a:tblPr>
              <a:tblGrid>
                <a:gridCol w="7521331">
                  <a:extLst>
                    <a:ext uri="{9D8B030D-6E8A-4147-A177-3AD203B41FA5}">
                      <a16:colId xmlns:a16="http://schemas.microsoft.com/office/drawing/2014/main" xmlns="" val="1319954449"/>
                    </a:ext>
                  </a:extLst>
                </a:gridCol>
              </a:tblGrid>
              <a:tr h="3727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40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Impactos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Medio </a:t>
                      </a:r>
                      <a:r>
                        <a:rPr lang="es-CO" sz="240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Abiótico</a:t>
                      </a:r>
                      <a:endParaRPr lang="es-CO" sz="2400" b="1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60500025"/>
                  </a:ext>
                </a:extLst>
              </a:tr>
              <a:tr h="55917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Cambio en las condiciones de estabilidad de taludes, laderas y procesos erosivos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86552770"/>
                  </a:ext>
                </a:extLst>
              </a:tr>
              <a:tr h="55917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a las geoformas naturales del terreno y asociadas a la dinámica fluvial</a:t>
                      </a:r>
                      <a:endParaRPr lang="es-E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98253"/>
                  </a:ext>
                </a:extLst>
              </a:tr>
              <a:tr h="27958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Variación de los niveles freáticos</a:t>
                      </a:r>
                      <a:endParaRPr lang="en-U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61519958"/>
                  </a:ext>
                </a:extLst>
              </a:tr>
              <a:tr h="4862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Variación en las propiedades visuales para las unidades del paisaje</a:t>
                      </a:r>
                      <a:endParaRPr lang="es-E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591053705"/>
                  </a:ext>
                </a:extLst>
              </a:tr>
              <a:tr h="27958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Cambio en los usos del suelo</a:t>
                      </a:r>
                      <a:endParaRPr lang="es-E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24163816"/>
                  </a:ext>
                </a:extLst>
              </a:tr>
              <a:tr h="4862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Cambio en las propiedades biológicas, físicas y químicas del suelo</a:t>
                      </a:r>
                      <a:endParaRPr lang="es-E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45765998"/>
                  </a:ext>
                </a:extLst>
              </a:tr>
              <a:tr h="27958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Generación de residuos sólidos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266087311"/>
                  </a:ext>
                </a:extLst>
              </a:tr>
              <a:tr h="4862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Cambio en la disponibilidad del agua superficial</a:t>
                      </a:r>
                      <a:endParaRPr lang="es-E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666901649"/>
                  </a:ext>
                </a:extLst>
              </a:tr>
              <a:tr h="55917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Cambio en las características fisicoquímicas y microbiológicas del agua</a:t>
                      </a:r>
                      <a:endParaRPr lang="es-E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567335931"/>
                  </a:ext>
                </a:extLst>
              </a:tr>
              <a:tr h="27958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en la dinámica fluvial</a:t>
                      </a:r>
                      <a:endParaRPr lang="es-E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864379981"/>
                  </a:ext>
                </a:extLst>
              </a:tr>
              <a:tr h="4862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Alteraciones en los niveles de contaminación atmosférica</a:t>
                      </a:r>
                      <a:endParaRPr lang="es-E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50859312"/>
                  </a:ext>
                </a:extLst>
              </a:tr>
              <a:tr h="27958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Cambios en los niveles de ruido ambiental</a:t>
                      </a:r>
                      <a:endParaRPr lang="es-ES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533146189"/>
                  </a:ext>
                </a:extLst>
              </a:tr>
            </a:tbl>
          </a:graphicData>
        </a:graphic>
      </p:graphicFrame>
      <p:sp>
        <p:nvSpPr>
          <p:cNvPr id="7" name="TextBox 35"/>
          <p:cNvSpPr txBox="1"/>
          <p:nvPr/>
        </p:nvSpPr>
        <p:spPr>
          <a:xfrm flipH="1">
            <a:off x="423812" y="128176"/>
            <a:ext cx="10990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srgbClr val="0070C0"/>
                </a:solidFill>
              </a:rPr>
              <a:t>Impactos Ambientales</a:t>
            </a: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812507"/>
              </p:ext>
            </p:extLst>
          </p:nvPr>
        </p:nvGraphicFramePr>
        <p:xfrm>
          <a:off x="8407102" y="1916840"/>
          <a:ext cx="3784898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69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479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CO" b="1" dirty="0"/>
                        <a:t>Clasificación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b="1" dirty="0"/>
                        <a:t>Porcentaje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420">
                <a:tc>
                  <a:txBody>
                    <a:bodyPr/>
                    <a:lstStyle/>
                    <a:p>
                      <a:r>
                        <a:rPr lang="es-CO" dirty="0"/>
                        <a:t>Irrelevante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Moderado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Severo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Crítico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9917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751958"/>
              </p:ext>
            </p:extLst>
          </p:nvPr>
        </p:nvGraphicFramePr>
        <p:xfrm>
          <a:off x="1915230" y="1071052"/>
          <a:ext cx="8752770" cy="4085147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8752770">
                  <a:extLst>
                    <a:ext uri="{9D8B030D-6E8A-4147-A177-3AD203B41FA5}">
                      <a16:colId xmlns:a16="http://schemas.microsoft.com/office/drawing/2014/main" xmlns="" val="1388989699"/>
                    </a:ext>
                  </a:extLst>
                </a:gridCol>
              </a:tblGrid>
              <a:tr h="37137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40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Impactos</a:t>
                      </a:r>
                      <a:r>
                        <a:rPr lang="en-US" sz="240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Medio </a:t>
                      </a:r>
                      <a:r>
                        <a:rPr lang="es-CO" sz="2400" u="none" strike="noStrike" baseline="0" noProof="0" dirty="0">
                          <a:solidFill>
                            <a:schemeClr val="tx1"/>
                          </a:solidFill>
                          <a:effectLst/>
                        </a:rPr>
                        <a:t>Biótico</a:t>
                      </a:r>
                      <a:endParaRPr lang="es-CO" sz="2400" b="1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92110030"/>
                  </a:ext>
                </a:extLst>
              </a:tr>
              <a:tr h="7427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de las comunidades de fauna terrestre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03586697"/>
                  </a:ext>
                </a:extLst>
              </a:tr>
              <a:tr h="37137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de coberturas y/o flora terrestre</a:t>
                      </a:r>
                      <a:endParaRPr lang="es-ES" sz="2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645172782"/>
                  </a:ext>
                </a:extLst>
              </a:tr>
              <a:tr h="7427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a los hábitats y/o corredores biológicos terrestres</a:t>
                      </a:r>
                      <a:endParaRPr lang="es-ES" sz="2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13236358"/>
                  </a:ext>
                </a:extLst>
              </a:tr>
              <a:tr h="7427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de las comunidades hidrobiológicas</a:t>
                      </a:r>
                      <a:endParaRPr lang="es-ES" sz="2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36970357"/>
                  </a:ext>
                </a:extLst>
              </a:tr>
              <a:tr h="37137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hábitats acuáticos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450767032"/>
                  </a:ext>
                </a:extLst>
              </a:tr>
              <a:tr h="7427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a los corredores biológicos acuáticos</a:t>
                      </a:r>
                      <a:endParaRPr lang="es-ES" sz="2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293839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2213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057022"/>
              </p:ext>
            </p:extLst>
          </p:nvPr>
        </p:nvGraphicFramePr>
        <p:xfrm>
          <a:off x="749300" y="153546"/>
          <a:ext cx="10210800" cy="5991655"/>
        </p:xfrm>
        <a:graphic>
          <a:graphicData uri="http://schemas.openxmlformats.org/drawingml/2006/table">
            <a:tbl>
              <a:tblPr firstRow="1">
                <a:tableStyleId>{1E171933-4619-4E11-9A3F-F7608DF75F80}</a:tableStyleId>
              </a:tblPr>
              <a:tblGrid>
                <a:gridCol w="10210800">
                  <a:extLst>
                    <a:ext uri="{9D8B030D-6E8A-4147-A177-3AD203B41FA5}">
                      <a16:colId xmlns:a16="http://schemas.microsoft.com/office/drawing/2014/main" xmlns="" val="3748578204"/>
                    </a:ext>
                  </a:extLst>
                </a:gridCol>
              </a:tblGrid>
              <a:tr h="2699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40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Impactos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Medio Social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251333060"/>
                  </a:ext>
                </a:extLst>
              </a:tr>
              <a:tr h="26998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Presión demográfica derivada</a:t>
                      </a:r>
                      <a:r>
                        <a:rPr lang="es-ES" sz="240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del proyecto</a:t>
                      </a:r>
                      <a:endParaRPr lang="es-ES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699887207"/>
                  </a:ext>
                </a:extLst>
              </a:tr>
              <a:tr h="53996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Afectación a piezas del patrimonio arqueológico</a:t>
                      </a:r>
                      <a:endParaRPr lang="es-ES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489128186"/>
                  </a:ext>
                </a:extLst>
              </a:tr>
              <a:tr h="2699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40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Generación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de </a:t>
                      </a:r>
                      <a:r>
                        <a:rPr lang="es-CO" sz="240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expectativas</a:t>
                      </a:r>
                      <a:endParaRPr lang="es-CO" sz="24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88291004"/>
                  </a:ext>
                </a:extLst>
              </a:tr>
              <a:tr h="2699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40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Generación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de </a:t>
                      </a:r>
                      <a:r>
                        <a:rPr lang="es-CO" sz="240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empleo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289981402"/>
                  </a:ext>
                </a:extLst>
              </a:tr>
              <a:tr h="26998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Demanda de bienes y servicios locales</a:t>
                      </a:r>
                      <a:endParaRPr lang="es-ES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576609819"/>
                  </a:ext>
                </a:extLst>
              </a:tr>
              <a:tr h="26998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Alteración de</a:t>
                      </a:r>
                      <a:r>
                        <a:rPr lang="es-ES" sz="240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las actividades económicas</a:t>
                      </a:r>
                      <a:endParaRPr lang="es-ES" sz="2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46793719"/>
                  </a:ext>
                </a:extLst>
              </a:tr>
              <a:tr h="53996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a predios por la infraestructura del proyecto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401949042"/>
                  </a:ext>
                </a:extLst>
              </a:tr>
              <a:tr h="53996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de actividades de aprovechamiento recreativo del río Cocorná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543068241"/>
                  </a:ext>
                </a:extLst>
              </a:tr>
              <a:tr h="26998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Conflictos socioambientales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633525359"/>
                  </a:ext>
                </a:extLst>
              </a:tr>
              <a:tr h="26998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Cambios en los niveles de gobernabilidad</a:t>
                      </a:r>
                      <a:endParaRPr lang="es-ES" sz="2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221577278"/>
                  </a:ext>
                </a:extLst>
              </a:tr>
              <a:tr h="26998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Molestias a la comunidad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53996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Afectación a infraestructura pública y privada</a:t>
                      </a:r>
                      <a:endParaRPr lang="es-ES" sz="2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53996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2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Alteración al tránsito y movilidad (motorizado y no motorizado)</a:t>
                      </a:r>
                      <a:endParaRPr lang="es-ES" sz="2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061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5"/>
          <p:cNvSpPr txBox="1"/>
          <p:nvPr/>
        </p:nvSpPr>
        <p:spPr>
          <a:xfrm flipH="1">
            <a:off x="3776612" y="88900"/>
            <a:ext cx="5100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 smtClean="0">
                <a:solidFill>
                  <a:srgbClr val="0070C0"/>
                </a:solidFill>
              </a:rPr>
              <a:t>Impactos </a:t>
            </a:r>
            <a:r>
              <a:rPr lang="es-ES_tradnl" sz="3200" b="1" dirty="0">
                <a:solidFill>
                  <a:srgbClr val="0070C0"/>
                </a:solidFill>
              </a:rPr>
              <a:t>Positivos</a:t>
            </a:r>
          </a:p>
          <a:p>
            <a:pPr algn="ctr"/>
            <a:endParaRPr lang="es-ES_tradnl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97665"/>
              </p:ext>
            </p:extLst>
          </p:nvPr>
        </p:nvGraphicFramePr>
        <p:xfrm>
          <a:off x="422344" y="951211"/>
          <a:ext cx="10232956" cy="5779872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tableStyleId>{5940675A-B579-460E-94D1-54222C63F5DA}</a:tableStyleId>
              </a:tblPr>
              <a:tblGrid>
                <a:gridCol w="56350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366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611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0873">
                <a:tc>
                  <a:txBody>
                    <a:bodyPr/>
                    <a:lstStyle/>
                    <a:p>
                      <a:pPr algn="ctr"/>
                      <a:r>
                        <a:rPr lang="es-CO" sz="2400" b="1" dirty="0"/>
                        <a:t>Impacto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400" b="1" dirty="0"/>
                        <a:t>Etapa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400" b="1" dirty="0"/>
                        <a:t>Calificación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3456">
                <a:tc>
                  <a:txBody>
                    <a:bodyPr/>
                    <a:lstStyle/>
                    <a:p>
                      <a:r>
                        <a:rPr lang="es-CO" sz="2000" dirty="0"/>
                        <a:t>Variación de los niveles freáticos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Desmantelamiento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24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3423">
                <a:tc>
                  <a:txBody>
                    <a:bodyPr/>
                    <a:lstStyle/>
                    <a:p>
                      <a:r>
                        <a:rPr lang="es-CO" sz="2000" dirty="0"/>
                        <a:t>Cambio en los usos del suelo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Desmantelamiento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30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3456">
                <a:tc>
                  <a:txBody>
                    <a:bodyPr/>
                    <a:lstStyle/>
                    <a:p>
                      <a:r>
                        <a:rPr lang="es-CO" sz="2000" dirty="0"/>
                        <a:t>Cambios en los niveles de gobernabilidad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Operación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47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60672">
                <a:tc>
                  <a:txBody>
                    <a:bodyPr/>
                    <a:lstStyle/>
                    <a:p>
                      <a:r>
                        <a:rPr lang="es-CO" sz="2000" dirty="0"/>
                        <a:t>Afectación a piezas del patrimonio arqueológico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Estudios</a:t>
                      </a:r>
                      <a:r>
                        <a:rPr lang="es-CO" sz="2000" baseline="0" dirty="0"/>
                        <a:t> Amb.</a:t>
                      </a:r>
                      <a:endParaRPr lang="es-CO" sz="2000" dirty="0"/>
                    </a:p>
                    <a:p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19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3423">
                <a:tc rowSpan="4">
                  <a:txBody>
                    <a:bodyPr/>
                    <a:lstStyle/>
                    <a:p>
                      <a:endParaRPr lang="es-CO" sz="2000" dirty="0"/>
                    </a:p>
                    <a:p>
                      <a:endParaRPr lang="es-CO" sz="2000" dirty="0"/>
                    </a:p>
                    <a:p>
                      <a:r>
                        <a:rPr lang="es-CO" sz="2000" dirty="0"/>
                        <a:t>Generación de empleo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Estudios</a:t>
                      </a:r>
                      <a:r>
                        <a:rPr lang="es-CO" sz="2000" baseline="0" dirty="0"/>
                        <a:t> Amb.</a:t>
                      </a:r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21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3423">
                <a:tc vMerge="1"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Construcción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47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3423">
                <a:tc vMerge="1"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Operación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23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3423">
                <a:tc vMerge="1"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Desmantelamiento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22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60672">
                <a:tc rowSpan="3">
                  <a:txBody>
                    <a:bodyPr/>
                    <a:lstStyle/>
                    <a:p>
                      <a:endParaRPr lang="es-CO" sz="2000" dirty="0"/>
                    </a:p>
                    <a:p>
                      <a:r>
                        <a:rPr lang="es-CO" sz="2000" dirty="0"/>
                        <a:t>Demanda de bienes y servicios locales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Estudios</a:t>
                      </a:r>
                      <a:r>
                        <a:rPr lang="es-CO" sz="2000" baseline="0" dirty="0"/>
                        <a:t> Amb.</a:t>
                      </a:r>
                      <a:endParaRPr lang="es-CO" sz="2000" dirty="0"/>
                    </a:p>
                    <a:p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21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3423">
                <a:tc vMerge="1"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Construcción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23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3423">
                <a:tc vMerge="1"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Desmantelamiento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19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44665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289300" y="215900"/>
            <a:ext cx="5171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200" b="1" dirty="0">
                <a:solidFill>
                  <a:srgbClr val="0070C0"/>
                </a:solidFill>
              </a:rPr>
              <a:t>Impactos Negativos Severos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123806"/>
              </p:ext>
            </p:extLst>
          </p:nvPr>
        </p:nvGraphicFramePr>
        <p:xfrm>
          <a:off x="525778" y="923345"/>
          <a:ext cx="10180322" cy="5822082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tableStyleId>{5940675A-B579-460E-94D1-54222C63F5DA}</a:tableStyleId>
              </a:tblPr>
              <a:tblGrid>
                <a:gridCol w="52417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47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637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8610">
                <a:tc>
                  <a:txBody>
                    <a:bodyPr/>
                    <a:lstStyle/>
                    <a:p>
                      <a:pPr algn="ctr"/>
                      <a:r>
                        <a:rPr lang="es-CO" sz="2400" b="1" dirty="0"/>
                        <a:t>Impacto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400" b="1" dirty="0"/>
                        <a:t>Etapa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400" b="1" dirty="0"/>
                        <a:t>Calificación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5966">
                <a:tc>
                  <a:txBody>
                    <a:bodyPr/>
                    <a:lstStyle/>
                    <a:p>
                      <a:r>
                        <a:rPr lang="es-CO" sz="2000" dirty="0"/>
                        <a:t>Cambio en la disponibilidad del agua superficial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Operación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-54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8031">
                <a:tc>
                  <a:txBody>
                    <a:bodyPr/>
                    <a:lstStyle/>
                    <a:p>
                      <a:r>
                        <a:rPr lang="es-CO" sz="2000" dirty="0"/>
                        <a:t>Alteración en la dinámica fluvial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Operación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-57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5966">
                <a:tc>
                  <a:txBody>
                    <a:bodyPr/>
                    <a:lstStyle/>
                    <a:p>
                      <a:r>
                        <a:rPr lang="es-CO" sz="2000" dirty="0"/>
                        <a:t>Alteración de coberturas y/o flora terrestre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Construcción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-71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2536">
                <a:tc>
                  <a:txBody>
                    <a:bodyPr/>
                    <a:lstStyle/>
                    <a:p>
                      <a:r>
                        <a:rPr lang="es-CO" sz="2000" dirty="0"/>
                        <a:t>Alteración a los hábitats y/o corredores biológicos terrestres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Construcción</a:t>
                      </a:r>
                    </a:p>
                    <a:p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-59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8031">
                <a:tc>
                  <a:txBody>
                    <a:bodyPr/>
                    <a:lstStyle/>
                    <a:p>
                      <a:r>
                        <a:rPr lang="es-CO" sz="2000" dirty="0"/>
                        <a:t>Alteración hábitats acuáticos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Operación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-60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2536">
                <a:tc>
                  <a:txBody>
                    <a:bodyPr/>
                    <a:lstStyle/>
                    <a:p>
                      <a:r>
                        <a:rPr lang="es-CO" sz="2000" dirty="0"/>
                        <a:t>Alteración a los corredores biológicos acuáticos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Operación</a:t>
                      </a:r>
                    </a:p>
                    <a:p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-64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61110">
                <a:tc>
                  <a:txBody>
                    <a:bodyPr/>
                    <a:lstStyle/>
                    <a:p>
                      <a:r>
                        <a:rPr lang="es-CO" sz="2000" dirty="0"/>
                        <a:t>Alteración de actividades de aprovechamiento recreativo del río Cocorná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Operación</a:t>
                      </a:r>
                    </a:p>
                    <a:p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-55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8031">
                <a:tc>
                  <a:txBody>
                    <a:bodyPr/>
                    <a:lstStyle/>
                    <a:p>
                      <a:r>
                        <a:rPr lang="es-CO" sz="2000" dirty="0"/>
                        <a:t>Conflictos socioambientales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Construcción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-55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72536">
                <a:tc>
                  <a:txBody>
                    <a:bodyPr/>
                    <a:lstStyle/>
                    <a:p>
                      <a:r>
                        <a:rPr lang="es-CO" sz="2000" dirty="0"/>
                        <a:t>Afectación a piezas del patrimonio arqueológico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Construcción</a:t>
                      </a:r>
                    </a:p>
                    <a:p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-57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62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944101" y="2271397"/>
            <a:ext cx="9952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800" b="1" dirty="0">
                <a:solidFill>
                  <a:srgbClr val="70AD47">
                    <a:lumMod val="50000"/>
                  </a:srgbClr>
                </a:solidFill>
                <a:latin typeface="Calibri Light" panose="020F0302020204030204"/>
              </a:rPr>
              <a:t>PLANES DE MANEJO AMBIENTAL</a:t>
            </a:r>
            <a:endParaRPr lang="es-ES" sz="4800" b="1" dirty="0">
              <a:solidFill>
                <a:srgbClr val="70AD47">
                  <a:lumMod val="50000"/>
                </a:srgbClr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963363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EAF4ED46-677E-4ADB-836F-A88966F1C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571689"/>
              </p:ext>
            </p:extLst>
          </p:nvPr>
        </p:nvGraphicFramePr>
        <p:xfrm>
          <a:off x="250370" y="724910"/>
          <a:ext cx="11696987" cy="5170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6124">
                  <a:extLst>
                    <a:ext uri="{9D8B030D-6E8A-4147-A177-3AD203B41FA5}">
                      <a16:colId xmlns:a16="http://schemas.microsoft.com/office/drawing/2014/main" xmlns="" val="1035694437"/>
                    </a:ext>
                  </a:extLst>
                </a:gridCol>
                <a:gridCol w="3930863">
                  <a:extLst>
                    <a:ext uri="{9D8B030D-6E8A-4147-A177-3AD203B41FA5}">
                      <a16:colId xmlns:a16="http://schemas.microsoft.com/office/drawing/2014/main" xmlns="" val="1821800395"/>
                    </a:ext>
                  </a:extLst>
                </a:gridCol>
              </a:tblGrid>
              <a:tr h="401437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2000" dirty="0">
                          <a:solidFill>
                            <a:schemeClr val="tx1"/>
                          </a:solidFill>
                          <a:effectLst/>
                        </a:rPr>
                        <a:t>Programas del  Medio</a:t>
                      </a:r>
                      <a:r>
                        <a:rPr lang="es-CO" sz="2000" baseline="0" dirty="0">
                          <a:solidFill>
                            <a:schemeClr val="tx1"/>
                          </a:solidFill>
                          <a:effectLst/>
                        </a:rPr>
                        <a:t> Físico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Valor ($)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045794491"/>
                  </a:ext>
                </a:extLst>
              </a:tr>
              <a:tr h="302465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la Calidad del Aire y Ruido (PMA-MF-01)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$165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effectLst/>
                        </a:rPr>
                        <a:t>.271.274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373846005"/>
                  </a:ext>
                </a:extLst>
              </a:tr>
              <a:tr h="2978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la Calidad del Agua (PMA-MF-02)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effectLst/>
                        </a:rPr>
                        <a:t>238.262.679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1129347563"/>
                  </a:ext>
                </a:extLst>
              </a:tr>
              <a:tr h="2978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del Suelo (PMA-MF-03)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dirty="0">
                          <a:solidFill>
                            <a:schemeClr val="tx1"/>
                          </a:solidFill>
                          <a:effectLst/>
                        </a:rPr>
                        <a:t>$178.502.106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4187572612"/>
                  </a:ext>
                </a:extLst>
              </a:tr>
              <a:tr h="595612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Obras de Cruce en los Cuerpos de Agua (PMA-MF-04)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</a:rPr>
                        <a:t>Costos incluidos en el presupuesto de construcción del proyecto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570905636"/>
                  </a:ext>
                </a:extLst>
              </a:tr>
              <a:tr h="2978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del Tránsito Vehicular (PMA-MF-05)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effectLst/>
                        </a:rPr>
                        <a:t>68.692.919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3907256782"/>
                  </a:ext>
                </a:extLst>
              </a:tr>
              <a:tr h="595612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Materiales Sobrantes de Excavación (PMA-MF-06)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</a:rPr>
                        <a:t>Costos incluidos en el presupuesto de construcción del proyecto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3103969479"/>
                  </a:ext>
                </a:extLst>
              </a:tr>
              <a:tr h="2978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Recurso Hídrico (PMA-MF-07)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</a:t>
                      </a: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</a:rPr>
                        <a:t>86.100.144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1120481315"/>
                  </a:ext>
                </a:extLst>
              </a:tr>
              <a:tr h="2978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Sedimentos (PMA-MF-08)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$338</a:t>
                      </a: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</a:rPr>
                        <a:t>.265.035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3509034373"/>
                  </a:ext>
                </a:extLst>
              </a:tr>
              <a:tr h="595612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Inestabilidad de Taludes (PMA-MF-09)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</a:rPr>
                        <a:t>Costos incluidos en el presupuesto de construcción del proyecto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630887952"/>
                  </a:ext>
                </a:extLst>
              </a:tr>
              <a:tr h="2978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Residuos Sólidos (PMA-MF-10)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effectLst/>
                        </a:rPr>
                        <a:t>225.780.046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309222721"/>
                  </a:ext>
                </a:extLst>
              </a:tr>
              <a:tr h="2978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Paisaje (PMA-MF-11)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effectLst/>
                        </a:rPr>
                        <a:t>259.874.917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118881135"/>
                  </a:ext>
                </a:extLst>
              </a:tr>
              <a:tr h="2978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</a:rPr>
                        <a:t>Programa de Bioingeniería (PMA-MF-12)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s-419" sz="1800" dirty="0">
                          <a:solidFill>
                            <a:schemeClr val="tx1"/>
                          </a:solidFill>
                          <a:effectLst/>
                        </a:rPr>
                        <a:t>$281.751.560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523550817"/>
                  </a:ext>
                </a:extLst>
              </a:tr>
              <a:tr h="2978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Subtotal </a:t>
                      </a:r>
                      <a:r>
                        <a:rPr lang="es-CO" sz="1800" b="1" dirty="0">
                          <a:solidFill>
                            <a:schemeClr val="tx1"/>
                          </a:solidFill>
                          <a:effectLst/>
                        </a:rPr>
                        <a:t>Medio Físico</a:t>
                      </a:r>
                      <a:endParaRPr lang="es-CO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$1.842.500.680</a:t>
                      </a:r>
                      <a:endParaRPr lang="es-CO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5839503"/>
                  </a:ext>
                </a:extLst>
              </a:tr>
            </a:tbl>
          </a:graphicData>
        </a:graphic>
      </p:graphicFrame>
      <p:sp>
        <p:nvSpPr>
          <p:cNvPr id="14" name="TextBox 35">
            <a:extLst>
              <a:ext uri="{FF2B5EF4-FFF2-40B4-BE49-F238E27FC236}">
                <a16:creationId xmlns:a16="http://schemas.microsoft.com/office/drawing/2014/main" xmlns="" id="{65665AA2-6BC9-4D0F-8523-67606E793FF0}"/>
              </a:ext>
            </a:extLst>
          </p:cNvPr>
          <p:cNvSpPr txBox="1"/>
          <p:nvPr/>
        </p:nvSpPr>
        <p:spPr>
          <a:xfrm flipH="1">
            <a:off x="423812" y="62861"/>
            <a:ext cx="10990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srgbClr val="0070C0"/>
                </a:solidFill>
              </a:rPr>
              <a:t>Planes de Manejo Ambiental</a:t>
            </a:r>
          </a:p>
        </p:txBody>
      </p:sp>
    </p:spTree>
    <p:extLst>
      <p:ext uri="{BB962C8B-B14F-4D97-AF65-F5344CB8AC3E}">
        <p14:creationId xmlns:p14="http://schemas.microsoft.com/office/powerpoint/2010/main" val="22307820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379399"/>
              </p:ext>
            </p:extLst>
          </p:nvPr>
        </p:nvGraphicFramePr>
        <p:xfrm>
          <a:off x="681789" y="1054738"/>
          <a:ext cx="10828421" cy="4195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6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322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6299">
                <a:tc gridSpan="2">
                  <a:txBody>
                    <a:bodyPr/>
                    <a:lstStyle/>
                    <a:p>
                      <a:pPr algn="ctr"/>
                      <a:r>
                        <a:rPr lang="es-CO" sz="2400" dirty="0">
                          <a:solidFill>
                            <a:schemeClr val="tx1"/>
                          </a:solidFill>
                        </a:rPr>
                        <a:t>Programas Medio Biótico</a:t>
                      </a:r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 marL="35355" marR="35355" marT="0" marB="0"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250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2000" b="0" dirty="0">
                          <a:solidFill>
                            <a:schemeClr val="tx1"/>
                          </a:solidFill>
                          <a:effectLst/>
                        </a:rPr>
                        <a:t>Programa de Manejo de la Cobertura Vegetal (PMA-MB-01)</a:t>
                      </a:r>
                      <a:endParaRPr lang="es-CO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$176.466.758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442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2000" b="0" dirty="0">
                          <a:solidFill>
                            <a:schemeClr val="tx1"/>
                          </a:solidFill>
                          <a:effectLst/>
                        </a:rPr>
                        <a:t>Programa de Manejo Florístico de Especies Sensibles (PMA-MB-02)</a:t>
                      </a:r>
                      <a:endParaRPr lang="es-CO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$341.603.504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1065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2000" b="0" dirty="0">
                          <a:solidFill>
                            <a:schemeClr val="tx1"/>
                          </a:solidFill>
                          <a:effectLst/>
                        </a:rPr>
                        <a:t>Programa de Manejo para la Conservación, Restauración y Compensación de la Cobertura Vegetal (PMA-MB-03)</a:t>
                      </a:r>
                      <a:endParaRPr lang="es-CO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$281.444.562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3792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2000" b="0" dirty="0">
                          <a:solidFill>
                            <a:schemeClr val="tx1"/>
                          </a:solidFill>
                          <a:effectLst/>
                        </a:rPr>
                        <a:t>Programa de seguimiento de especies de fauna terrestre e hidrobiológicos (PMA-MB-04)</a:t>
                      </a:r>
                      <a:endParaRPr lang="es-CO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$</a:t>
                      </a:r>
                      <a:r>
                        <a:rPr lang="es-CO" sz="2000" dirty="0">
                          <a:solidFill>
                            <a:schemeClr val="tx1"/>
                          </a:solidFill>
                          <a:effectLst/>
                        </a:rPr>
                        <a:t>604.570.767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266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2000" b="0" u="none" dirty="0">
                          <a:solidFill>
                            <a:schemeClr val="tx1"/>
                          </a:solidFill>
                          <a:effectLst/>
                        </a:rPr>
                        <a:t>Programa de Ahuyentamiento, Rescate y Reubicación de Fauna Silvestre (PMA-MB-05)</a:t>
                      </a:r>
                      <a:endParaRPr lang="es-CO" sz="20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$147.797.125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Programa de Rescate Contingente de Ictiofauna (PMA-MB-06).</a:t>
                      </a:r>
                      <a:endParaRPr lang="es-CO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$81.958.093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6299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Subtotal Medio biótico</a:t>
                      </a:r>
                      <a:endParaRPr lang="es-CO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$1.633.840.810</a:t>
                      </a:r>
                      <a:endParaRPr lang="es-CO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TextBox 35">
            <a:extLst>
              <a:ext uri="{FF2B5EF4-FFF2-40B4-BE49-F238E27FC236}">
                <a16:creationId xmlns:a16="http://schemas.microsoft.com/office/drawing/2014/main" xmlns="" id="{BED5A9F3-6915-48E4-8000-D322D35321CE}"/>
              </a:ext>
            </a:extLst>
          </p:cNvPr>
          <p:cNvSpPr txBox="1"/>
          <p:nvPr/>
        </p:nvSpPr>
        <p:spPr>
          <a:xfrm flipH="1">
            <a:off x="423812" y="62861"/>
            <a:ext cx="10990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srgbClr val="0070C0"/>
                </a:solidFill>
              </a:rPr>
              <a:t>Planes de Manejo Ambiental</a:t>
            </a:r>
          </a:p>
        </p:txBody>
      </p:sp>
    </p:spTree>
    <p:extLst>
      <p:ext uri="{BB962C8B-B14F-4D97-AF65-F5344CB8AC3E}">
        <p14:creationId xmlns:p14="http://schemas.microsoft.com/office/powerpoint/2010/main" val="34816043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EAF4ED46-677E-4ADB-836F-A88966F1C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680075"/>
              </p:ext>
            </p:extLst>
          </p:nvPr>
        </p:nvGraphicFramePr>
        <p:xfrm>
          <a:off x="529390" y="816076"/>
          <a:ext cx="11174087" cy="5213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2575">
                  <a:extLst>
                    <a:ext uri="{9D8B030D-6E8A-4147-A177-3AD203B41FA5}">
                      <a16:colId xmlns:a16="http://schemas.microsoft.com/office/drawing/2014/main" xmlns="" val="1035694437"/>
                    </a:ext>
                  </a:extLst>
                </a:gridCol>
                <a:gridCol w="3291512">
                  <a:extLst>
                    <a:ext uri="{9D8B030D-6E8A-4147-A177-3AD203B41FA5}">
                      <a16:colId xmlns:a16="http://schemas.microsoft.com/office/drawing/2014/main" xmlns="" val="1821800395"/>
                    </a:ext>
                  </a:extLst>
                </a:gridCol>
              </a:tblGrid>
              <a:tr h="449899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2000" dirty="0">
                          <a:solidFill>
                            <a:schemeClr val="tx1"/>
                          </a:solidFill>
                          <a:effectLst/>
                        </a:rPr>
                        <a:t>Programa Medio Socioeconómico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Valor ($)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045794491"/>
                  </a:ext>
                </a:extLst>
              </a:tr>
              <a:tr h="52436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u="none" dirty="0">
                          <a:solidFill>
                            <a:schemeClr val="tx1"/>
                          </a:solidFill>
                          <a:effectLst/>
                        </a:rPr>
                        <a:t>Programa de información, participación comunitaria y fortalecimiento técnico del circuito de educación ambiental en el área de influencia. (PMA-MS-01)</a:t>
                      </a:r>
                      <a:endParaRPr lang="es-CO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$194.882.827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629859955"/>
                  </a:ext>
                </a:extLst>
              </a:tr>
              <a:tr h="52436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u="none" dirty="0">
                          <a:solidFill>
                            <a:schemeClr val="tx1"/>
                          </a:solidFill>
                          <a:effectLst/>
                        </a:rPr>
                        <a:t>Programa de fortalecimiento técnico del circuito de educación ambiental del área de influencia (PMA-MS-02)</a:t>
                      </a:r>
                      <a:endParaRPr lang="es-CO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$141.750.000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845301567"/>
                  </a:ext>
                </a:extLst>
              </a:tr>
              <a:tr h="52436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u="none" dirty="0">
                          <a:solidFill>
                            <a:schemeClr val="tx1"/>
                          </a:solidFill>
                          <a:effectLst/>
                        </a:rPr>
                        <a:t>Programa manejo de contratación de mano de obra local y capacitación ambiental a personal de obra. (PMA-MS-03)</a:t>
                      </a:r>
                      <a:endParaRPr lang="es-CO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$84.483.615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69462131"/>
                  </a:ext>
                </a:extLst>
              </a:tr>
              <a:tr h="52436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u="none" dirty="0">
                          <a:solidFill>
                            <a:schemeClr val="tx1"/>
                          </a:solidFill>
                          <a:effectLst/>
                        </a:rPr>
                        <a:t>Programa de manejo de seguimiento al estado de la infraestructura pública y privada. </a:t>
                      </a:r>
                      <a:r>
                        <a:rPr lang="en-US" sz="1800" u="none" dirty="0">
                          <a:solidFill>
                            <a:schemeClr val="tx1"/>
                          </a:solidFill>
                          <a:effectLst/>
                        </a:rPr>
                        <a:t>(PMA-MS-04)</a:t>
                      </a:r>
                      <a:endParaRPr lang="es-CO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$81.927.579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4026882563"/>
                  </a:ext>
                </a:extLst>
              </a:tr>
              <a:tr h="282927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u="none" dirty="0">
                          <a:solidFill>
                            <a:schemeClr val="tx1"/>
                          </a:solidFill>
                          <a:effectLst/>
                        </a:rPr>
                        <a:t>Programa de manejo a la afectación a actividades económicas. </a:t>
                      </a:r>
                      <a:r>
                        <a:rPr lang="en-US" sz="1800" u="none" dirty="0">
                          <a:solidFill>
                            <a:schemeClr val="tx1"/>
                          </a:solidFill>
                          <a:effectLst/>
                        </a:rPr>
                        <a:t>(PMA-MS-05)</a:t>
                      </a:r>
                      <a:endParaRPr lang="es-CO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$100.413.615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562483380"/>
                  </a:ext>
                </a:extLst>
              </a:tr>
              <a:tr h="52436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u="none" dirty="0">
                          <a:solidFill>
                            <a:schemeClr val="tx1"/>
                          </a:solidFill>
                          <a:effectLst/>
                        </a:rPr>
                        <a:t>Programa de manejo a la Afectación de las Actividades Recreativas Sobre el Río Cocorná (PMA-MS-06)</a:t>
                      </a:r>
                      <a:endParaRPr lang="es-CO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$578.294.678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481556607"/>
                  </a:ext>
                </a:extLst>
              </a:tr>
              <a:tr h="52436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u="none" dirty="0">
                          <a:solidFill>
                            <a:schemeClr val="tx1"/>
                          </a:solidFill>
                          <a:effectLst/>
                        </a:rPr>
                        <a:t>Programa de manejo para el aumento de la gobernabilidad y gestión de conflictos socioambientales. (PMA-MS-07)</a:t>
                      </a:r>
                      <a:endParaRPr lang="es-CO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$104.413.615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3870750412"/>
                  </a:ext>
                </a:extLst>
              </a:tr>
              <a:tr h="52436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</a:rPr>
                        <a:t>Programa de Manejo para el Fomento de la Cultura con la Producción de Panela. (PMA-MS-08)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dirty="0">
                          <a:solidFill>
                            <a:schemeClr val="tx1"/>
                          </a:solidFill>
                          <a:effectLst/>
                        </a:rPr>
                        <a:t>$298.773.615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/>
                </a:tc>
                <a:extLst>
                  <a:ext uri="{0D108BD9-81ED-4DB2-BD59-A6C34878D82A}">
                    <a16:rowId xmlns:a16="http://schemas.microsoft.com/office/drawing/2014/main" xmlns="" val="2323090490"/>
                  </a:ext>
                </a:extLst>
              </a:tr>
              <a:tr h="262181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Subtotal </a:t>
                      </a:r>
                      <a:r>
                        <a:rPr lang="es-CO" sz="1800" b="1" dirty="0">
                          <a:solidFill>
                            <a:schemeClr val="tx1"/>
                          </a:solidFill>
                          <a:effectLst/>
                        </a:rPr>
                        <a:t>Medio Socioeconómico</a:t>
                      </a:r>
                      <a:endParaRPr lang="es-CO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$1.584.939.544</a:t>
                      </a:r>
                      <a:endParaRPr lang="es-CO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0585281"/>
                  </a:ext>
                </a:extLst>
              </a:tr>
              <a:tr h="26218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Valor Total PMA Proyecto Cocorná 3</a:t>
                      </a:r>
                      <a:endParaRPr lang="es-CO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$5.061.281.034</a:t>
                      </a:r>
                      <a:endParaRPr lang="es-CO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55" marR="35355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243478"/>
                  </a:ext>
                </a:extLst>
              </a:tr>
            </a:tbl>
          </a:graphicData>
        </a:graphic>
      </p:graphicFrame>
      <p:sp>
        <p:nvSpPr>
          <p:cNvPr id="3" name="TextBox 35">
            <a:extLst>
              <a:ext uri="{FF2B5EF4-FFF2-40B4-BE49-F238E27FC236}">
                <a16:creationId xmlns:a16="http://schemas.microsoft.com/office/drawing/2014/main" xmlns="" id="{0E165694-502F-4FDC-B40A-19825E7EB103}"/>
              </a:ext>
            </a:extLst>
          </p:cNvPr>
          <p:cNvSpPr txBox="1"/>
          <p:nvPr/>
        </p:nvSpPr>
        <p:spPr>
          <a:xfrm flipH="1">
            <a:off x="423812" y="62861"/>
            <a:ext cx="10990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srgbClr val="0070C0"/>
                </a:solidFill>
              </a:rPr>
              <a:t>Planes de Manejo Ambiental</a:t>
            </a:r>
          </a:p>
        </p:txBody>
      </p:sp>
    </p:spTree>
    <p:extLst>
      <p:ext uri="{BB962C8B-B14F-4D97-AF65-F5344CB8AC3E}">
        <p14:creationId xmlns:p14="http://schemas.microsoft.com/office/powerpoint/2010/main" val="1352653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xmlns="" id="{83F311CF-C1B0-4001-8A40-2CC3026771B5}"/>
              </a:ext>
            </a:extLst>
          </p:cNvPr>
          <p:cNvSpPr/>
          <p:nvPr/>
        </p:nvSpPr>
        <p:spPr>
          <a:xfrm>
            <a:off x="7404101" y="493348"/>
            <a:ext cx="4787900" cy="153888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546321"/>
              </a:buClr>
              <a:buSzPct val="95000"/>
            </a:pPr>
            <a:r>
              <a:rPr lang="es-CO" sz="2800" b="1" dirty="0">
                <a:solidFill>
                  <a:srgbClr val="0070C0"/>
                </a:solidFill>
              </a:rPr>
              <a:t>Área de Influencia del </a:t>
            </a:r>
            <a:r>
              <a:rPr lang="es-CO" sz="2800" b="1" dirty="0" smtClean="0">
                <a:solidFill>
                  <a:srgbClr val="0070C0"/>
                </a:solidFill>
              </a:rPr>
              <a:t>Proyecto: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546321"/>
              </a:buClr>
              <a:buSzPct val="95000"/>
            </a:pPr>
            <a:r>
              <a:rPr lang="es-CO" sz="2800" b="1" dirty="0" smtClean="0">
                <a:solidFill>
                  <a:srgbClr val="0070C0"/>
                </a:solidFill>
              </a:rPr>
              <a:t> 2077 ha</a:t>
            </a:r>
            <a:endParaRPr lang="es-CO" sz="2800" b="1" dirty="0">
              <a:solidFill>
                <a:srgbClr val="0070C0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09B07971-D61E-42F5-AE05-50D82C62085E}"/>
              </a:ext>
            </a:extLst>
          </p:cNvPr>
          <p:cNvSpPr txBox="1"/>
          <p:nvPr/>
        </p:nvSpPr>
        <p:spPr>
          <a:xfrm>
            <a:off x="8196102" y="2246179"/>
            <a:ext cx="3703798" cy="34163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Veredas (8):</a:t>
            </a:r>
            <a:endParaRPr lang="es-CO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Placeta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Mazotes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Montañita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Cedros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 José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Mercedes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Tesoro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 Vicente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" t="6260" r="19131" b="2594"/>
          <a:stretch/>
        </p:blipFill>
        <p:spPr>
          <a:xfrm>
            <a:off x="0" y="0"/>
            <a:ext cx="77013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4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" t="5746" r="23171" b="19340"/>
          <a:stretch/>
        </p:blipFill>
        <p:spPr>
          <a:xfrm rot="16200000">
            <a:off x="1069947" y="-1069945"/>
            <a:ext cx="6858000" cy="8997892"/>
          </a:xfrm>
          <a:prstGeom prst="rect">
            <a:avLst/>
          </a:prstGeom>
        </p:spPr>
      </p:pic>
      <p:sp>
        <p:nvSpPr>
          <p:cNvPr id="4" name="Elipse 3"/>
          <p:cNvSpPr/>
          <p:nvPr/>
        </p:nvSpPr>
        <p:spPr>
          <a:xfrm>
            <a:off x="1393371" y="2409372"/>
            <a:ext cx="3352800" cy="361405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CuadroTexto 4"/>
          <p:cNvSpPr txBox="1"/>
          <p:nvPr/>
        </p:nvSpPr>
        <p:spPr>
          <a:xfrm>
            <a:off x="9434285" y="928914"/>
            <a:ext cx="2177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Zona de áreas de compensación</a:t>
            </a:r>
            <a:endParaRPr lang="es-ES" sz="20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9100457" y="2409372"/>
            <a:ext cx="309154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Área intervenida: </a:t>
            </a:r>
          </a:p>
          <a:p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CO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12,84 </a:t>
            </a:r>
            <a:r>
              <a:rPr lang="es-CO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</a:t>
            </a:r>
            <a:endParaRPr lang="es-CO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Área a Compensar (por normativa:</a:t>
            </a:r>
          </a:p>
          <a:p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CO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30,05 </a:t>
            </a:r>
            <a:r>
              <a:rPr lang="es-CO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Área ofrecida por el proyecto:</a:t>
            </a:r>
          </a:p>
          <a:p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CO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42,62 </a:t>
            </a:r>
            <a:r>
              <a:rPr lang="es-CO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 </a:t>
            </a:r>
            <a:endParaRPr lang="es-E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Conector recto de flecha 7"/>
          <p:cNvCxnSpPr/>
          <p:nvPr/>
        </p:nvCxnSpPr>
        <p:spPr>
          <a:xfrm flipH="1">
            <a:off x="3614057" y="1944577"/>
            <a:ext cx="1611086" cy="148442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ángulo 9"/>
          <p:cNvSpPr/>
          <p:nvPr/>
        </p:nvSpPr>
        <p:spPr>
          <a:xfrm>
            <a:off x="5036457" y="1574799"/>
            <a:ext cx="3164114" cy="9942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Áreas de compensación forestal</a:t>
            </a:r>
            <a:endParaRPr lang="es-E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6654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463040" y="182331"/>
            <a:ext cx="94542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 de manejo ambiental para la afectación de las actividades recreativas sobre el río Cocorná </a:t>
            </a:r>
          </a:p>
        </p:txBody>
      </p:sp>
      <p:sp>
        <p:nvSpPr>
          <p:cNvPr id="3" name="Cerrar llave 2"/>
          <p:cNvSpPr/>
          <p:nvPr/>
        </p:nvSpPr>
        <p:spPr>
          <a:xfrm>
            <a:off x="5351462" y="1689446"/>
            <a:ext cx="532741" cy="4504888"/>
          </a:xfrm>
          <a:prstGeom prst="rightBrace">
            <a:avLst>
              <a:gd name="adj1" fmla="val 36677"/>
              <a:gd name="adj2" fmla="val 50000"/>
            </a:avLst>
          </a:prstGeom>
          <a:noFill/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235296" y="1683617"/>
            <a:ext cx="316795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  <a:t>Impactos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6871846" y="1160397"/>
            <a:ext cx="416621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  <a:t>Medidas de manejo</a:t>
            </a:r>
          </a:p>
        </p:txBody>
      </p:sp>
      <p:sp>
        <p:nvSpPr>
          <p:cNvPr id="6" name="Rectángulo 5"/>
          <p:cNvSpPr/>
          <p:nvPr/>
        </p:nvSpPr>
        <p:spPr>
          <a:xfrm>
            <a:off x="799765" y="2965027"/>
            <a:ext cx="4551697" cy="2716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Alteración de actividades de aprovechamiento recreativo del río Cocorná (-)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Conflictos socioambientales (-)</a:t>
            </a:r>
          </a:p>
        </p:txBody>
      </p:sp>
      <p:sp>
        <p:nvSpPr>
          <p:cNvPr id="7" name="Rectángulo 6"/>
          <p:cNvSpPr/>
          <p:nvPr/>
        </p:nvSpPr>
        <p:spPr>
          <a:xfrm>
            <a:off x="6432839" y="1798774"/>
            <a:ext cx="5044225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Monitorear, hacer seguimiento y evaluación a las posibles afectaciones que se ocasionen a los charcos en el tramo de caudal reducido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Mejoramiento </a:t>
            </a: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de infraestructura de senderos comunitarios que conduzcan a lugares con uso turístico.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Fortalecer el plan de desarrollo turístico del municipio de Cocorná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5504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96238" y="425710"/>
            <a:ext cx="583474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 de manejo ambiental por la afectación de las actividades recreativas sobre el río Cocorná 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9A32F1A6-FBA9-4B9B-AC24-28AFEA78F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1" y="1947785"/>
            <a:ext cx="6588000" cy="484678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9BBC5B91-B2B6-466D-BC98-394EA15828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952" y="3309264"/>
            <a:ext cx="4833257" cy="354873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D555D24F-8D12-45DA-B8C0-A716638634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93791" y="14482"/>
            <a:ext cx="4833257" cy="367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6534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6" t="8299" r="11086" b="7828"/>
          <a:stretch/>
        </p:blipFill>
        <p:spPr bwMode="auto">
          <a:xfrm>
            <a:off x="0" y="10472"/>
            <a:ext cx="7271657" cy="6795194"/>
          </a:xfrm>
          <a:prstGeom prst="rect">
            <a:avLst/>
          </a:prstGeom>
          <a:noFill/>
        </p:spPr>
      </p:pic>
      <p:sp>
        <p:nvSpPr>
          <p:cNvPr id="3" name="Rectángulo 2"/>
          <p:cNvSpPr/>
          <p:nvPr/>
        </p:nvSpPr>
        <p:spPr>
          <a:xfrm>
            <a:off x="217713" y="6113169"/>
            <a:ext cx="6894287" cy="6924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CO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Trapiche El </a:t>
            </a:r>
            <a:r>
              <a:rPr lang="es-CO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Cedral</a:t>
            </a:r>
            <a:r>
              <a:rPr lang="es-CO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las fiestas de la Panela</a:t>
            </a:r>
            <a:endParaRPr lang="es-ES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es-CO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(Vive y Siente Cocorná, 2018)</a:t>
            </a:r>
            <a:endParaRPr lang="es-ES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489371" y="2568614"/>
            <a:ext cx="45699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 de manejo </a:t>
            </a:r>
            <a:r>
              <a:rPr lang="es-E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la </a:t>
            </a:r>
            <a:r>
              <a:rPr lang="es-E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producción </a:t>
            </a:r>
            <a:r>
              <a:rPr lang="es-E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comercialización panelera</a:t>
            </a:r>
            <a:endParaRPr lang="es-ES" sz="28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5622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748968" y="406178"/>
            <a:ext cx="8737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Asistencia técnica a cultivadores de caña y productores de panela </a:t>
            </a:r>
            <a:endParaRPr lang="es-ES" sz="36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54741" y="2263947"/>
            <a:ext cx="107260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Realizar en coordinación </a:t>
            </a: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las Juntas </a:t>
            </a: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Acción Comunal </a:t>
            </a: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del área de influencia </a:t>
            </a: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 mapeo de actores cultivadores de caña y productores de panela. </a:t>
            </a:r>
            <a:endParaRPr lang="es-E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endParaRPr lang="es-CO" sz="2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Establecer </a:t>
            </a: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 cada uno de los actores un cronograma de visita a predios y asesorías técnicas en cultivo, producción y </a:t>
            </a: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comercialización, </a:t>
            </a: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incorporando los saberes locales</a:t>
            </a: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s-E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6708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253603" y="231305"/>
            <a:ext cx="99369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s-CO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ecnificación de un trapiche comunitario en el área de Influencia</a:t>
            </a:r>
            <a:endParaRPr lang="es-ES" sz="32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76180" y="1415925"/>
            <a:ext cx="1089129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Capacitar </a:t>
            </a: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las familias beneficiadas en capacidades organizativas, cadenas productivas y de comercialización, prácticas ambientales, </a:t>
            </a: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cultivo </a:t>
            </a: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 producción de panela. </a:t>
            </a:r>
            <a:endParaRPr lang="es-CO" sz="2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endParaRPr lang="es-CO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Dotar a 1 trapiche comunitario </a:t>
            </a: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 la tecnificación de la producción de panela (fondos, mesones, adecuaciones de infraestructura, material de empaque, etc</a:t>
            </a: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.)</a:t>
            </a: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siguiendo los estándares de los manuales y la legislación generada para estos casos por el </a:t>
            </a:r>
            <a:r>
              <a:rPr lang="es-CO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INVIMA</a:t>
            </a: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endParaRPr lang="es-CO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Coordinar las acciones con </a:t>
            </a:r>
            <a:r>
              <a:rPr lang="es-CO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Asociación de Productores de Panela de Cocorná (</a:t>
            </a:r>
            <a:r>
              <a:rPr lang="es-CO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ASOPACO</a:t>
            </a:r>
            <a:r>
              <a:rPr lang="es-CO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  <a:endParaRPr lang="es-E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7063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6257" y="238261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sz="36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Impactos identificados comunitariamente</a:t>
            </a:r>
            <a:endParaRPr lang="es-ES" sz="3600" b="1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6186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6257" y="226649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sz="36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Relación Plan de Desarrollo Municipal-PMA Proyecto Cocorná 3</a:t>
            </a:r>
            <a:endParaRPr lang="es-ES" sz="3600" b="1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1187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3464628" y="1746839"/>
            <a:ext cx="505744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4400" b="1" dirty="0">
                <a:cs typeface="Arial" panose="020B0604020202020204" pitchFamily="34" charset="0"/>
              </a:rPr>
              <a:t>MUCHAS GRACIAS POR SU ASISTENCIA</a:t>
            </a:r>
            <a:endParaRPr lang="es-ES" sz="4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667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621505" y="1467853"/>
            <a:ext cx="4932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Insertar figuras</a:t>
            </a: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9347200" y="2739935"/>
            <a:ext cx="2362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546321"/>
              </a:buClr>
              <a:buSzPct val="95000"/>
            </a:pPr>
            <a:r>
              <a:rPr lang="es-CO" sz="2800" b="1" dirty="0">
                <a:solidFill>
                  <a:srgbClr val="0070C0"/>
                </a:solidFill>
              </a:rPr>
              <a:t>Panorámica del proyecto Cocorná 3</a:t>
            </a:r>
            <a:endParaRPr lang="es-E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47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" t="40131" r="52588" b="38068"/>
          <a:stretch/>
        </p:blipFill>
        <p:spPr>
          <a:xfrm>
            <a:off x="0" y="1358900"/>
            <a:ext cx="12073315" cy="42926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717800" y="381000"/>
            <a:ext cx="683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546321"/>
              </a:buClr>
              <a:buSzPct val="95000"/>
            </a:pPr>
            <a:r>
              <a:rPr lang="es-CO" sz="2800" b="1" dirty="0">
                <a:solidFill>
                  <a:srgbClr val="0070C0"/>
                </a:solidFill>
              </a:rPr>
              <a:t>Zona de captación hasta tramo medio</a:t>
            </a:r>
            <a:endParaRPr lang="es-E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8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45" t="27963" r="972" b="34374"/>
          <a:stretch/>
        </p:blipFill>
        <p:spPr>
          <a:xfrm>
            <a:off x="711199" y="675620"/>
            <a:ext cx="10958915" cy="594360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930400" y="0"/>
            <a:ext cx="8191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546321"/>
              </a:buClr>
              <a:buSzPct val="95000"/>
            </a:pPr>
            <a:r>
              <a:rPr lang="es-CO" sz="2800" b="1" dirty="0">
                <a:solidFill>
                  <a:srgbClr val="0070C0"/>
                </a:solidFill>
              </a:rPr>
              <a:t>Zona de tramo medio hasta vía de casa de máquinas</a:t>
            </a:r>
            <a:endParaRPr lang="es-E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130281" y="4381389"/>
            <a:ext cx="7728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/>
              <a:t>Tubería Enterrada </a:t>
            </a:r>
            <a:r>
              <a:rPr lang="es-CO" sz="2800" dirty="0">
                <a:solidFill>
                  <a:srgbClr val="0070C0"/>
                </a:solidFill>
              </a:rPr>
              <a:t>(azul). </a:t>
            </a:r>
            <a:r>
              <a:rPr lang="es-CO" sz="2800" dirty="0"/>
              <a:t>Tubería expuesta </a:t>
            </a:r>
            <a:r>
              <a:rPr lang="es-CO" sz="2800" dirty="0">
                <a:solidFill>
                  <a:srgbClr val="FF0000"/>
                </a:solidFill>
              </a:rPr>
              <a:t>(rojo)</a:t>
            </a:r>
            <a:endParaRPr lang="es-ES" sz="2800" dirty="0">
              <a:solidFill>
                <a:srgbClr val="FF0000"/>
              </a:solidFill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2365413" y="698500"/>
            <a:ext cx="7752079" cy="42315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Conducción: enterrada y expuesta</a:t>
            </a:r>
            <a:endParaRPr lang="es-CO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8" t="17037" r="2903" b="59630"/>
          <a:stretch/>
        </p:blipFill>
        <p:spPr>
          <a:xfrm>
            <a:off x="0" y="2087151"/>
            <a:ext cx="11988801" cy="2219292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386734" y="4979555"/>
            <a:ext cx="8885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dirty="0">
                <a:solidFill>
                  <a:srgbClr val="FF0000"/>
                </a:solidFill>
              </a:rPr>
              <a:t>(3.561 m son enterrados, más del 95% de la tubería)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341825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" t="63519" r="28679" b="9074"/>
          <a:stretch/>
        </p:blipFill>
        <p:spPr>
          <a:xfrm>
            <a:off x="0" y="1431527"/>
            <a:ext cx="12052300" cy="343360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086718" y="5335143"/>
            <a:ext cx="6463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/>
              <a:t>Tubería Enterrada </a:t>
            </a:r>
            <a:r>
              <a:rPr lang="es-CO" sz="2000" dirty="0">
                <a:solidFill>
                  <a:srgbClr val="0070C0"/>
                </a:solidFill>
              </a:rPr>
              <a:t>(azul). </a:t>
            </a:r>
            <a:r>
              <a:rPr lang="es-CO" sz="2000" dirty="0"/>
              <a:t>Tubería expuesta </a:t>
            </a:r>
            <a:r>
              <a:rPr lang="es-CO" sz="2000" dirty="0">
                <a:solidFill>
                  <a:srgbClr val="FF0000"/>
                </a:solidFill>
              </a:rPr>
              <a:t>(</a:t>
            </a:r>
            <a:r>
              <a:rPr lang="es-CO" sz="2000" dirty="0" smtClean="0">
                <a:solidFill>
                  <a:srgbClr val="FF0000"/>
                </a:solidFill>
              </a:rPr>
              <a:t>rojo).</a:t>
            </a:r>
            <a:endParaRPr lang="es-ES" sz="2000" dirty="0">
              <a:solidFill>
                <a:srgbClr val="7030A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30818" y="4495800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bg1"/>
                </a:solidFill>
              </a:rPr>
              <a:t>Puente colgante Mazotes</a:t>
            </a:r>
            <a:endParaRPr lang="es-E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34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" t="12414" r="3409" b="4881"/>
          <a:stretch/>
        </p:blipFill>
        <p:spPr>
          <a:xfrm>
            <a:off x="0" y="0"/>
            <a:ext cx="11596914" cy="6836229"/>
          </a:xfrm>
          <a:prstGeom prst="rect">
            <a:avLst/>
          </a:prstGeom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7538589" y="4826000"/>
            <a:ext cx="4058325" cy="203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Predios intervenidos por el proyecto</a:t>
            </a:r>
            <a:br>
              <a:rPr lang="es-CO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s-CO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(22 predios catastrales)</a:t>
            </a: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77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6427</TotalTime>
  <Words>1823</Words>
  <Application>Microsoft Office PowerPoint</Application>
  <PresentationFormat>Panorámica</PresentationFormat>
  <Paragraphs>370</Paragraphs>
  <Slides>38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38</vt:i4>
      </vt:variant>
    </vt:vector>
  </HeadingPairs>
  <TitlesOfParts>
    <vt:vector size="46" baseType="lpstr">
      <vt:lpstr>Arial</vt:lpstr>
      <vt:lpstr>Calibri</vt:lpstr>
      <vt:lpstr>Calibri Light</vt:lpstr>
      <vt:lpstr>Times New Roman</vt:lpstr>
      <vt:lpstr>Wingdings</vt:lpstr>
      <vt:lpstr>Office Theme</vt:lpstr>
      <vt:lpstr>3_Tema de Office</vt:lpstr>
      <vt:lpstr>1_Office Theme</vt:lpstr>
      <vt:lpstr>PROYECTO HIDROELÉCTRICO COCORNÁ 3  Socialización del estudio de impacto ambiental -Concejo Municipal de Cocorná  (Reunión virtual)  12 de mayo de 2021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Obras de captación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Impactos identificados comunitariamente</vt:lpstr>
      <vt:lpstr>Relación Plan de Desarrollo Municipal-PMA Proyecto Cocorná 3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Serna González</dc:creator>
  <cp:lastModifiedBy>David</cp:lastModifiedBy>
  <cp:revision>614</cp:revision>
  <dcterms:created xsi:type="dcterms:W3CDTF">2017-10-08T22:17:12Z</dcterms:created>
  <dcterms:modified xsi:type="dcterms:W3CDTF">2021-05-12T23:05:33Z</dcterms:modified>
</cp:coreProperties>
</file>